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3" r:id="rId6"/>
  </p:sldMasterIdLst>
  <p:notesMasterIdLst>
    <p:notesMasterId r:id="rId16"/>
  </p:notesMasterIdLst>
  <p:sldIdLst>
    <p:sldId id="258" r:id="rId7"/>
    <p:sldId id="257" r:id="rId8"/>
    <p:sldId id="260" r:id="rId9"/>
    <p:sldId id="265" r:id="rId10"/>
    <p:sldId id="264" r:id="rId11"/>
    <p:sldId id="261" r:id="rId12"/>
    <p:sldId id="266" r:id="rId13"/>
    <p:sldId id="263" r:id="rId14"/>
    <p:sldId id="262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0" autoAdjust="0"/>
  </p:normalViewPr>
  <p:slideViewPr>
    <p:cSldViewPr snapToGrid="0" snapToObjects="1">
      <p:cViewPr varScale="1">
        <p:scale>
          <a:sx n="65" d="100"/>
          <a:sy n="65" d="100"/>
        </p:scale>
        <p:origin x="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084FD-4BAD-C947-82FB-0D8321BDEDEA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2F0D6-F3CA-9244-87F9-C377494E17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0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Reiselivet </a:t>
            </a:r>
          </a:p>
          <a:p>
            <a:pPr lvl="1"/>
            <a:r>
              <a:rPr lang="nb-NO" dirty="0"/>
              <a:t>Er heterogent: overnatting, opplevelser, spisesteder, transport</a:t>
            </a:r>
          </a:p>
          <a:p>
            <a:pPr lvl="1"/>
            <a:r>
              <a:rPr lang="nb-NO" dirty="0"/>
              <a:t>Følger noen logikker: Nærhet til kundene/markedet, co-</a:t>
            </a:r>
            <a:r>
              <a:rPr lang="nb-NO" dirty="0" err="1"/>
              <a:t>creation</a:t>
            </a:r>
            <a:endParaRPr lang="nb-NO" dirty="0"/>
          </a:p>
          <a:p>
            <a:pPr lvl="1"/>
            <a:r>
              <a:rPr lang="nb-NO" dirty="0"/>
              <a:t>Viktig: Sesonger, fra PC til levering på døra, kunnskap om matprodusenter?</a:t>
            </a:r>
          </a:p>
          <a:p>
            <a:r>
              <a:rPr lang="nb-NO" dirty="0"/>
              <a:t>Matprodusenter (her: til lands, ikke glem til vanns!)</a:t>
            </a:r>
          </a:p>
          <a:p>
            <a:pPr lvl="1"/>
            <a:r>
              <a:rPr lang="nb-NO" dirty="0"/>
              <a:t>Andre logikker: langt fra markedet/kunden, biologisk produksjon, samvirkeorganiseringen, bonden er ikke nødvendigvis entreprenør, men «ansatt»</a:t>
            </a:r>
          </a:p>
          <a:p>
            <a:pPr lvl="1"/>
            <a:r>
              <a:rPr lang="nb-NO" dirty="0"/>
              <a:t>Viktig: sesonger, kunnskap om reiseliv? </a:t>
            </a:r>
          </a:p>
          <a:p>
            <a:r>
              <a:rPr lang="nb-NO" dirty="0"/>
              <a:t>Kjenner de hverandre?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1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52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7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29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61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65989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145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2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82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9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01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46599-31FE-9A4C-8158-68533835AAFC}" type="datetimeFigureOut">
              <a:rPr lang="nb-NO" smtClean="0"/>
              <a:t>15.05.2017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70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4071257"/>
            <a:ext cx="12192000" cy="2365829"/>
            <a:chOff x="0" y="4071257"/>
            <a:chExt cx="12192000" cy="2365829"/>
          </a:xfrm>
        </p:grpSpPr>
        <p:grpSp>
          <p:nvGrpSpPr>
            <p:cNvPr id="9" name="Gruppe 8"/>
            <p:cNvGrpSpPr>
              <a:grpSpLocks noChangeAspect="1"/>
            </p:cNvGrpSpPr>
            <p:nvPr/>
          </p:nvGrpSpPr>
          <p:grpSpPr>
            <a:xfrm>
              <a:off x="0" y="4071257"/>
              <a:ext cx="12192000" cy="2365829"/>
              <a:chOff x="0" y="4071257"/>
              <a:chExt cx="12192000" cy="2365829"/>
            </a:xfrm>
          </p:grpSpPr>
          <p:sp>
            <p:nvSpPr>
              <p:cNvPr id="11" name="Rektangel 10"/>
              <p:cNvSpPr/>
              <p:nvPr/>
            </p:nvSpPr>
            <p:spPr>
              <a:xfrm>
                <a:off x="0" y="4071257"/>
                <a:ext cx="12192000" cy="23658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5449867"/>
                <a:ext cx="2116667" cy="714640"/>
              </a:xfrm>
              <a:prstGeom prst="rect">
                <a:avLst/>
              </a:prstGeom>
            </p:spPr>
          </p:pic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2914" y="5953179"/>
                <a:ext cx="1685472" cy="211328"/>
              </a:xfrm>
              <a:prstGeom prst="rect">
                <a:avLst/>
              </a:prstGeom>
            </p:spPr>
          </p:pic>
        </p:grpSp>
        <p:cxnSp>
          <p:nvCxnSpPr>
            <p:cNvPr id="10" name="Rett linje 9"/>
            <p:cNvCxnSpPr/>
            <p:nvPr/>
          </p:nvCxnSpPr>
          <p:spPr>
            <a:xfrm>
              <a:off x="762000" y="5254171"/>
              <a:ext cx="10996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0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6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file://localhost/Volumes/fellesadmin/Trykkeri/JOBBER/01_UiN/UiN%20Profilha&#778;ndbok/_NORD%20universitet%20profil/Presentasjon/Studentambassad&#248;r/lang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plevelserinord.no/" TargetMode="External"/><Relationship Id="rId2" Type="http://schemas.openxmlformats.org/officeDocument/2006/relationships/hyperlink" Target="http://www.nordlandsforskning.no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6"/>
          <p:cNvSpPr>
            <a:spLocks noGrp="1"/>
          </p:cNvSpPr>
          <p:nvPr>
            <p:ph type="title"/>
          </p:nvPr>
        </p:nvSpPr>
        <p:spPr>
          <a:xfrm>
            <a:off x="737461" y="3644932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Entreprenørskap og opplevelsesnæringen</a:t>
            </a:r>
            <a:br>
              <a:rPr lang="nb-NO" dirty="0"/>
            </a:br>
            <a:br>
              <a:rPr lang="nb-NO" dirty="0"/>
            </a:br>
            <a:r>
              <a:rPr lang="nb-NO" sz="2800" dirty="0"/>
              <a:t>Elisabet Ljunggren, Nord Universitet/Nordlandsforskning</a:t>
            </a:r>
            <a:br>
              <a:rPr lang="nb-NO" dirty="0"/>
            </a:br>
            <a:r>
              <a:rPr lang="nb-NO" sz="1200" dirty="0"/>
              <a:t>Oslo 15.mai 2017</a:t>
            </a:r>
          </a:p>
        </p:txBody>
      </p:sp>
      <p:pic>
        <p:nvPicPr>
          <p:cNvPr id="3" name="Picture 2" descr="C:\Users\elj\Pictures\lokalmat-Ri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65" y="2696418"/>
            <a:ext cx="2664296" cy="12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Kontekst: </a:t>
            </a:r>
            <a:r>
              <a:rPr lang="nb-NO" dirty="0" err="1"/>
              <a:t>ruralitet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1" y="2028308"/>
            <a:ext cx="5914723" cy="37628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0" y="2028308"/>
            <a:ext cx="3918857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Hushold og entreprenørskap – ja???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07" y="2152947"/>
            <a:ext cx="7034893" cy="396754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4" y="1690688"/>
            <a:ext cx="3771900" cy="23717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93964" y="4567535"/>
            <a:ext cx="3295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Beslutning om bedriftsoppstart</a:t>
            </a:r>
          </a:p>
          <a:p>
            <a:r>
              <a:rPr lang="nb-NO" dirty="0"/>
              <a:t>tas ikke av entreprenøren isolert,</a:t>
            </a:r>
          </a:p>
          <a:p>
            <a:r>
              <a:rPr lang="nb-NO" dirty="0"/>
              <a:t>men oftest i husholdet</a:t>
            </a:r>
          </a:p>
        </p:txBody>
      </p:sp>
    </p:spTree>
    <p:extLst>
      <p:ext uri="{BB962C8B-B14F-4D97-AF65-F5344CB8AC3E}">
        <p14:creationId xmlns:p14="http://schemas.microsoft.com/office/powerpoint/2010/main" val="176824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Slektskap og bedrift: hvordan </a:t>
            </a:r>
            <a:r>
              <a:rPr lang="nb-NO" dirty="0" err="1"/>
              <a:t>entreprenørielle</a:t>
            </a:r>
            <a:r>
              <a:rPr lang="nb-NO" dirty="0"/>
              <a:t> hushold legger til rette for vekst av bedrifter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Bedrift og hushold henger sammen</a:t>
            </a:r>
          </a:p>
          <a:p>
            <a:pPr lvl="1"/>
            <a:r>
              <a:rPr lang="nb-NO" dirty="0"/>
              <a:t>Ressursdeling</a:t>
            </a:r>
          </a:p>
          <a:p>
            <a:pPr lvl="1"/>
            <a:r>
              <a:rPr lang="nb-NO" dirty="0"/>
              <a:t>Forretningsmuligheter</a:t>
            </a:r>
          </a:p>
          <a:p>
            <a:pPr lvl="1"/>
            <a:r>
              <a:rPr lang="nb-NO" dirty="0"/>
              <a:t>Kryss-subsidiering</a:t>
            </a:r>
          </a:p>
          <a:p>
            <a:pPr lvl="1"/>
            <a:r>
              <a:rPr lang="nb-NO" dirty="0"/>
              <a:t>Husholdet som nav</a:t>
            </a:r>
          </a:p>
          <a:p>
            <a:r>
              <a:rPr lang="nb-NO" dirty="0"/>
              <a:t>Familie og slektskapsrelasjoner</a:t>
            </a:r>
          </a:p>
          <a:p>
            <a:pPr lvl="1"/>
            <a:r>
              <a:rPr lang="nb-NO" dirty="0"/>
              <a:t>Familielivs-syklus</a:t>
            </a:r>
          </a:p>
          <a:p>
            <a:pPr lvl="1"/>
            <a:r>
              <a:rPr lang="nb-NO" dirty="0"/>
              <a:t>Slektskapsrelasjoner</a:t>
            </a:r>
          </a:p>
          <a:p>
            <a:pPr lvl="1"/>
            <a:r>
              <a:rPr lang="nb-NO" dirty="0"/>
              <a:t>Deling av </a:t>
            </a:r>
            <a:r>
              <a:rPr lang="nb-NO" dirty="0" err="1"/>
              <a:t>entreprenørielle</a:t>
            </a:r>
            <a:r>
              <a:rPr lang="nb-NO" dirty="0"/>
              <a:t> roller</a:t>
            </a:r>
          </a:p>
          <a:p>
            <a:pPr lvl="1"/>
            <a:r>
              <a:rPr lang="nb-NO" dirty="0"/>
              <a:t>Emosjonell kapital</a:t>
            </a:r>
          </a:p>
          <a:p>
            <a:r>
              <a:rPr lang="nb-NO" dirty="0"/>
              <a:t>Risiko, usikkerhet og kontroll</a:t>
            </a:r>
          </a:p>
          <a:p>
            <a:pPr lvl="1"/>
            <a:r>
              <a:rPr lang="nb-NO" dirty="0"/>
              <a:t>Orientering mot tilgjengelige ressurser</a:t>
            </a:r>
          </a:p>
          <a:p>
            <a:pPr lvl="1"/>
            <a:r>
              <a:rPr lang="nb-NO" dirty="0"/>
              <a:t>Kontrollorientering</a:t>
            </a:r>
          </a:p>
          <a:p>
            <a:pPr lvl="1"/>
            <a:r>
              <a:rPr lang="nb-NO" dirty="0"/>
              <a:t>Bedriftsporteføljen ses som en enhet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6" y="2074040"/>
            <a:ext cx="3975326" cy="19455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34" y="4126449"/>
            <a:ext cx="3451836" cy="25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97082"/>
              </p:ext>
            </p:extLst>
          </p:nvPr>
        </p:nvGraphicFramePr>
        <p:xfrm>
          <a:off x="624982" y="446313"/>
          <a:ext cx="9433417" cy="5666915"/>
        </p:xfrm>
        <a:graphic>
          <a:graphicData uri="http://schemas.openxmlformats.org/drawingml/2006/table">
            <a:tbl>
              <a:tblPr/>
              <a:tblGrid>
                <a:gridCol w="1372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5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noProof="0" dirty="0">
                          <a:latin typeface="Times New Roman"/>
                          <a:ea typeface="Times New Roman"/>
                          <a:cs typeface="Times New Roman"/>
                        </a:rPr>
                        <a:t>Bedrift 1</a:t>
                      </a: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noProof="0" dirty="0">
                          <a:latin typeface="Times New Roman"/>
                          <a:ea typeface="Times New Roman"/>
                          <a:cs typeface="Times New Roman"/>
                        </a:rPr>
                        <a:t>Bedrift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noProof="0" dirty="0">
                          <a:latin typeface="Times New Roman"/>
                          <a:ea typeface="Times New Roman"/>
                          <a:cs typeface="Times New Roman"/>
                        </a:rPr>
                        <a:t>Bedrift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noProof="0" dirty="0">
                          <a:latin typeface="Times New Roman"/>
                          <a:ea typeface="Times New Roman"/>
                          <a:cs typeface="Times New Roman"/>
                        </a:rPr>
                        <a:t>Bedrift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noProof="0" dirty="0">
                          <a:latin typeface="Times New Roman"/>
                          <a:ea typeface="Times New Roman"/>
                          <a:cs typeface="Times New Roman"/>
                        </a:rPr>
                        <a:t>..og andre</a:t>
                      </a:r>
                      <a:r>
                        <a:rPr lang="nb-NO" sz="1800" b="1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 planer</a:t>
                      </a:r>
                      <a:endParaRPr lang="nb-NO" sz="1800" b="1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Case 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Melke-produksjon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Ysteri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Kafe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(stengt nå)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Gårdsbutikk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Barna som driver sine egne bedrifter bruker gårdens bygninger til lager, arbeidskraft bytte 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Case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Avlsdyr-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Produksjon og noe grønnsaks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produksjon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Utleie av hytter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B&amp;B, servering av mat produsert på gården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Kafe hvor gårdens produkter selges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Kunstgalleri (mor)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Med-eier slakteri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Med-eier slakterbutikk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Planer for grønn</a:t>
                      </a:r>
                      <a:r>
                        <a:rPr lang="nb-NO" sz="1800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 elektrisitet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Keramikkveksted i lokalene, eid av andre</a:t>
                      </a: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Bakeri i</a:t>
                      </a:r>
                      <a:r>
                        <a:rPr lang="nb-NO" sz="1800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bygda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Case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Svine-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produksjon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Minikraftverk (sammen med nabo)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Case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Geitemelk produksjon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Veksthus</a:t>
                      </a:r>
                      <a:r>
                        <a:rPr lang="nb-NO" sz="1800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 sammen med nabogården</a:t>
                      </a: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Hesteavl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Jobber som maskinfører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Starter ysteri</a:t>
                      </a:r>
                      <a:r>
                        <a:rPr lang="nb-NO" sz="1800" baseline="0" noProof="0" dirty="0">
                          <a:latin typeface="Times New Roman"/>
                          <a:ea typeface="Times New Roman"/>
                          <a:cs typeface="Times New Roman"/>
                        </a:rPr>
                        <a:t> sammen med andre</a:t>
                      </a:r>
                      <a:endParaRPr lang="nb-NO" sz="1800" noProof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Planer for minikraftverk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noProof="0" dirty="0">
                          <a:latin typeface="Times New Roman"/>
                          <a:ea typeface="Times New Roman"/>
                          <a:cs typeface="Times New Roman"/>
                        </a:rPr>
                        <a:t>Turistbedrift (bruke hestene)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6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 og opplevelser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232442"/>
            <a:ext cx="5192485" cy="369820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1679121"/>
            <a:ext cx="5905500" cy="352425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6507" y="5583085"/>
            <a:ext cx="497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Turistene må ha mat, og mange vil «smake» Norge.</a:t>
            </a:r>
          </a:p>
        </p:txBody>
      </p:sp>
      <p:sp>
        <p:nvSpPr>
          <p:cNvPr id="6" name="Rektangel 5"/>
          <p:cNvSpPr/>
          <p:nvPr/>
        </p:nvSpPr>
        <p:spPr>
          <a:xfrm>
            <a:off x="2673927" y="60089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Høykvalitets restauranter og matopplevelser er viktig for turister (Mossberg &amp; Svensson, 2009)</a:t>
            </a:r>
          </a:p>
        </p:txBody>
      </p:sp>
    </p:spTree>
    <p:extLst>
      <p:ext uri="{BB962C8B-B14F-4D97-AF65-F5344CB8AC3E}">
        <p14:creationId xmlns:p14="http://schemas.microsoft.com/office/powerpoint/2010/main" val="158227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Reiseliv + matprodusenter = sant?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/>
              <a:t>Kjenner de hverandre?</a:t>
            </a:r>
          </a:p>
          <a:p>
            <a:r>
              <a:rPr lang="nb-NO" dirty="0"/>
              <a:t>Reiseliv (spisesteder og hoteller) ser behovet og noen utnytter det</a:t>
            </a:r>
          </a:p>
          <a:p>
            <a:r>
              <a:rPr lang="nb-NO" dirty="0"/>
              <a:t>MEN, ulike logikker</a:t>
            </a:r>
          </a:p>
          <a:p>
            <a:pPr lvl="1"/>
            <a:r>
              <a:rPr lang="nb-NO" sz="2800" dirty="0"/>
              <a:t>Nærhet til markedet/kunden vs. langt til kunden</a:t>
            </a:r>
          </a:p>
          <a:p>
            <a:pPr lvl="1"/>
            <a:r>
              <a:rPr lang="nb-NO" sz="2800" dirty="0"/>
              <a:t>Ulike tidsperspektiv</a:t>
            </a:r>
          </a:p>
          <a:p>
            <a:r>
              <a:rPr lang="nb-NO" dirty="0"/>
              <a:t>Lokal matproduksjon –finnes det i Norge om 20 år?</a:t>
            </a:r>
          </a:p>
          <a:p>
            <a:pPr lvl="1"/>
            <a:r>
              <a:rPr lang="nb-NO" sz="2800" dirty="0"/>
              <a:t>Lokal mat ikke bare potet, men også fisk!</a:t>
            </a:r>
          </a:p>
          <a:p>
            <a:r>
              <a:rPr lang="nb-NO" dirty="0"/>
              <a:t>Bygge alternative matverdikjeder?</a:t>
            </a:r>
          </a:p>
          <a:p>
            <a:pPr lvl="1"/>
            <a:r>
              <a:rPr lang="nb-NO" sz="2800" dirty="0"/>
              <a:t>Koblinger mellom matprodusenter, spisesteder og opplevelsesprodusenter – næringspolitikk for distriktene</a:t>
            </a:r>
          </a:p>
        </p:txBody>
      </p:sp>
      <p:sp>
        <p:nvSpPr>
          <p:cNvPr id="4" name="Hjerte 3"/>
          <p:cNvSpPr/>
          <p:nvPr/>
        </p:nvSpPr>
        <p:spPr>
          <a:xfrm>
            <a:off x="9091119" y="570706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8" y="3062688"/>
            <a:ext cx="3092236" cy="23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48" y="246109"/>
            <a:ext cx="4718957" cy="288915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4" y="159521"/>
            <a:ext cx="4273022" cy="306233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00" y="3221854"/>
            <a:ext cx="4700843" cy="35270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1327"/>
            <a:ext cx="5995306" cy="337236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30" y="159521"/>
            <a:ext cx="2366119" cy="31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Vite mer?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nb-NO" dirty="0">
                <a:hlinkClick r:id="rId2"/>
              </a:rPr>
              <a:t>http://www.nordlandsforskning.no/</a:t>
            </a:r>
            <a:endParaRPr lang="nb-NO" dirty="0"/>
          </a:p>
          <a:p>
            <a:pPr lvl="1"/>
            <a:r>
              <a:rPr lang="nb-NO" dirty="0">
                <a:hlinkClick r:id="rId3"/>
              </a:rPr>
              <a:t>http://www.opplevelserinord.no/</a:t>
            </a:r>
            <a:r>
              <a:rPr lang="nb-NO" dirty="0"/>
              <a:t> </a:t>
            </a:r>
          </a:p>
          <a:p>
            <a:r>
              <a:rPr lang="en-US" sz="1800" dirty="0"/>
              <a:t>Carter, S. Alsos, G.A., Ljunggren, E. (2015) 'The Rational and Irrational Benefits of Small Business Ownership' in Scott </a:t>
            </a:r>
            <a:r>
              <a:rPr lang="en-US" sz="1800" dirty="0" err="1"/>
              <a:t>Newbert</a:t>
            </a:r>
            <a:r>
              <a:rPr lang="en-US" sz="1800" dirty="0"/>
              <a:t> (</a:t>
            </a:r>
            <a:r>
              <a:rPr lang="en-US" sz="1800" dirty="0" err="1"/>
              <a:t>ed</a:t>
            </a:r>
            <a:r>
              <a:rPr lang="en-US" sz="1800" dirty="0"/>
              <a:t>) </a:t>
            </a:r>
            <a:r>
              <a:rPr lang="en-US" sz="1800" i="1" dirty="0"/>
              <a:t>"Small Business in the 21st Century"</a:t>
            </a:r>
            <a:r>
              <a:rPr lang="en-US" sz="1800" dirty="0"/>
              <a:t> New York: </a:t>
            </a:r>
            <a:r>
              <a:rPr lang="en-US" sz="1800" dirty="0" err="1"/>
              <a:t>Praeger</a:t>
            </a:r>
            <a:r>
              <a:rPr lang="en-US" sz="1800" dirty="0"/>
              <a:t>.</a:t>
            </a:r>
            <a:endParaRPr lang="nb-NO" sz="1800" dirty="0"/>
          </a:p>
          <a:p>
            <a:r>
              <a:rPr lang="en-US" sz="1800" dirty="0"/>
              <a:t>Alsos, G. A. , Carter, S, og Ljunggren, E. (2015) Entrepreneurial Families and Households. In (eds.) Baker, T and Welter, F. </a:t>
            </a:r>
            <a:r>
              <a:rPr lang="en-US" sz="1800" i="1" dirty="0"/>
              <a:t>The Routledge Companion to Entrepreneurship.</a:t>
            </a:r>
            <a:r>
              <a:rPr lang="en-US" sz="1800" dirty="0"/>
              <a:t> Routledge</a:t>
            </a:r>
          </a:p>
          <a:p>
            <a:r>
              <a:rPr lang="en-US" sz="1800" dirty="0"/>
              <a:t>Alsos, G.A., Carter, S. &amp; Ljunggren, E. (2014) Kinship and Business: How entrepreneurial households facilitate business growth. </a:t>
            </a:r>
            <a:r>
              <a:rPr lang="en-US" sz="1800" i="1" dirty="0"/>
              <a:t>Entrepreneurship &amp; Regional Development</a:t>
            </a:r>
            <a:r>
              <a:rPr lang="en-US" sz="1800" dirty="0"/>
              <a:t>. </a:t>
            </a:r>
            <a:r>
              <a:rPr lang="nb-NO" sz="1800" dirty="0"/>
              <a:t>Vol.26(1-2), pp.97-122</a:t>
            </a:r>
          </a:p>
          <a:p>
            <a:r>
              <a:rPr lang="nb-NO" sz="1800" dirty="0"/>
              <a:t>Ljunggren, E. (2015) Opplevelsesøkonomien og lokal mat: restauranter som verdiskapere. Bokkapittel til boken </a:t>
            </a:r>
            <a:r>
              <a:rPr lang="nb-NO" sz="1800" i="1" dirty="0"/>
              <a:t>Innovativ og opplevelsesbasert verdiskaping i reiselivsnæringen</a:t>
            </a:r>
            <a:r>
              <a:rPr lang="nb-NO" sz="1800" dirty="0"/>
              <a:t> (red.) Ø. Jensen og K. </a:t>
            </a:r>
            <a:r>
              <a:rPr lang="nb-NO" sz="1800" dirty="0" err="1"/>
              <a:t>Skallerud</a:t>
            </a:r>
            <a:r>
              <a:rPr lang="nb-NO" sz="1800" dirty="0"/>
              <a:t>. Cappelen Damm forlag</a:t>
            </a:r>
          </a:p>
          <a:p>
            <a:r>
              <a:rPr lang="en-US" sz="1800" dirty="0" err="1"/>
              <a:t>Jørstad</a:t>
            </a:r>
            <a:r>
              <a:rPr lang="en-US" sz="1800" dirty="0"/>
              <a:t>, M. Roaldsen, I. &amp; Ljunggren, E. (2017</a:t>
            </a:r>
            <a:r>
              <a:rPr lang="en-US" sz="1800" i="1" dirty="0"/>
              <a:t>) Local food in the experience economy - agriculture, fisheries and tourism in regional development</a:t>
            </a:r>
            <a:r>
              <a:rPr lang="en-US" sz="1800" dirty="0"/>
              <a:t>, NF-</a:t>
            </a:r>
            <a:r>
              <a:rPr lang="en-US" sz="1800" dirty="0" err="1"/>
              <a:t>arbeidsnotat</a:t>
            </a:r>
            <a:endParaRPr lang="en-US" sz="1800" dirty="0"/>
          </a:p>
          <a:p>
            <a:r>
              <a:rPr lang="nb-NO" sz="1800" dirty="0"/>
              <a:t>Roaldsen, I., Ljunggren, E., </a:t>
            </a:r>
            <a:r>
              <a:rPr lang="nb-NO" sz="1800" dirty="0" err="1"/>
              <a:t>Jørstad,M</a:t>
            </a:r>
            <a:r>
              <a:rPr lang="nb-NO" sz="1800" dirty="0"/>
              <a:t>. and </a:t>
            </a:r>
            <a:r>
              <a:rPr lang="nb-NO" sz="1800" dirty="0" err="1"/>
              <a:t>Høberg</a:t>
            </a:r>
            <a:r>
              <a:rPr lang="nb-NO" sz="1800" baseline="30000" dirty="0"/>
              <a:t>,</a:t>
            </a:r>
            <a:r>
              <a:rPr lang="nb-NO" sz="1800" dirty="0"/>
              <a:t> E.N (under arbeid) </a:t>
            </a:r>
            <a:r>
              <a:rPr lang="en-US" sz="1800" i="1" dirty="0"/>
              <a:t>Expanding the understanding of local food</a:t>
            </a:r>
            <a:r>
              <a:rPr lang="en-US" sz="1800" dirty="0"/>
              <a:t>, paper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presenters </a:t>
            </a:r>
            <a:r>
              <a:rPr lang="en-US" sz="1800" dirty="0" err="1"/>
              <a:t>på</a:t>
            </a:r>
            <a:r>
              <a:rPr lang="en-US" sz="1800" dirty="0"/>
              <a:t>  </a:t>
            </a:r>
            <a:r>
              <a:rPr lang="en-US" sz="1800" dirty="0" err="1"/>
              <a:t>i</a:t>
            </a:r>
            <a:r>
              <a:rPr lang="en-US" sz="1800" dirty="0"/>
              <a:t> august</a:t>
            </a:r>
            <a:endParaRPr lang="nb-NO" sz="1800" dirty="0"/>
          </a:p>
          <a:p>
            <a:r>
              <a:rPr lang="en-US" sz="1800" dirty="0"/>
              <a:t> </a:t>
            </a:r>
            <a:endParaRPr lang="nb-NO" sz="1800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96107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4C5D8709-9259-5048-A398-BFEF317670C7}"/>
    </a:ext>
  </a:extLst>
</a:theme>
</file>

<file path=ppt/theme/theme2.xml><?xml version="1.0" encoding="utf-8"?>
<a:theme xmlns:a="http://schemas.openxmlformats.org/drawingml/2006/main" name="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AD3E84E4-923A-B740-A5A9-347B786F8A81}"/>
    </a:ext>
  </a:extLst>
</a:theme>
</file>

<file path=ppt/theme/theme3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F103C204-BF40-3E4A-904A-D5A92135AEE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88568379483D4E867A0C63E0CDC9CF" ma:contentTypeVersion="3" ma:contentTypeDescription="Opprett et nytt dokument." ma:contentTypeScope="" ma:versionID="9f98cada6554589e245119cb9487a3fe">
  <xsd:schema xmlns:xsd="http://www.w3.org/2001/XMLSchema" xmlns:xs="http://www.w3.org/2001/XMLSchema" xmlns:p="http://schemas.microsoft.com/office/2006/metadata/properties" xmlns:ns1="http://schemas.microsoft.com/sharepoint/v3" xmlns:ns2="73051fd9-4e97-408e-94f7-903861a0153e" targetNamespace="http://schemas.microsoft.com/office/2006/metadata/properties" ma:root="true" ma:fieldsID="99bc2963e01fc003f90fdf2f27a5a015" ns1:_="" ns2:_="">
    <xsd:import namespace="http://schemas.microsoft.com/sharepoint/v3"/>
    <xsd:import namespace="73051fd9-4e97-408e-94f7-903861a015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51fd9-4e97-408e-94f7-903861a01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159778-11BA-4293-B543-6B5F96D967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7DEFE-8538-42D4-8413-1614303FA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3051fd9-4e97-408e-94f7-903861a01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DE106F-0013-46E3-8999-D4432D63BEAD}">
  <ds:schemaRefs>
    <ds:schemaRef ds:uri="http://purl.org/dc/dcmitype/"/>
    <ds:schemaRef ds:uri="http://schemas.microsoft.com/office/infopath/2007/PartnerControls"/>
    <ds:schemaRef ds:uri="73051fd9-4e97-408e-94f7-903861a0153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PPmal_Nord_norsk</Template>
  <TotalTime>216</TotalTime>
  <Words>645</Words>
  <Application>Microsoft Office PowerPoint</Application>
  <PresentationFormat>Widescreen</PresentationFormat>
  <Paragraphs>92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Office-tema</vt:lpstr>
      <vt:lpstr>Egendefinert utforming</vt:lpstr>
      <vt:lpstr>1_Egendefinert utforming</vt:lpstr>
      <vt:lpstr>Entreprenørskap og opplevelsesnæringen  Elisabet Ljunggren, Nord Universitet/Nordlandsforskning Oslo 15.mai 2017</vt:lpstr>
      <vt:lpstr>Kontekst: ruralitet</vt:lpstr>
      <vt:lpstr>Hushold og entreprenørskap – ja???</vt:lpstr>
      <vt:lpstr>Slektskap og bedrift: hvordan entreprenørielle hushold legger til rette for vekst av bedrifter</vt:lpstr>
      <vt:lpstr>PowerPoint-presentasjon</vt:lpstr>
      <vt:lpstr>Mat og opplevelser</vt:lpstr>
      <vt:lpstr>Reiseliv + matprodusenter = sant?</vt:lpstr>
      <vt:lpstr>PowerPoint-presentasjon</vt:lpstr>
      <vt:lpstr>Vite mer? </vt:lpstr>
    </vt:vector>
  </TitlesOfParts>
  <Company>University of Nordland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Elisabet Carine Ljunggren</dc:creator>
  <cp:lastModifiedBy>Anne Solheim</cp:lastModifiedBy>
  <cp:revision>15</cp:revision>
  <dcterms:created xsi:type="dcterms:W3CDTF">2016-12-13T09:00:29Z</dcterms:created>
  <dcterms:modified xsi:type="dcterms:W3CDTF">2017-05-15T05:14:02Z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0x0101004888568379483D4E867A0C63E0CDC9CF</vt:lpwstr>
  </property>
</Properties>
</file>