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64" r:id="rId3"/>
    <p:sldId id="265" r:id="rId4"/>
    <p:sldId id="271" r:id="rId5"/>
    <p:sldId id="266" r:id="rId6"/>
    <p:sldId id="259" r:id="rId7"/>
    <p:sldId id="268" r:id="rId8"/>
    <p:sldId id="258" r:id="rId9"/>
    <p:sldId id="272" r:id="rId10"/>
    <p:sldId id="260" r:id="rId11"/>
    <p:sldId id="261" r:id="rId12"/>
    <p:sldId id="262" r:id="rId13"/>
    <p:sldId id="273" r:id="rId14"/>
    <p:sldId id="263" r:id="rId15"/>
    <p:sldId id="269" r:id="rId16"/>
    <p:sldId id="274" r:id="rId1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269" autoAdjust="0"/>
  </p:normalViewPr>
  <p:slideViewPr>
    <p:cSldViewPr>
      <p:cViewPr varScale="1">
        <p:scale>
          <a:sx n="24" d="100"/>
          <a:sy n="24" d="100"/>
        </p:scale>
        <p:origin x="1594"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0FE861C-486B-4E18-A0E9-A790238A915C}" type="datetimeFigureOut">
              <a:rPr lang="en-US" smtClean="0"/>
              <a:t>5/18/2017</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extLst>
      <p:ext uri="{BB962C8B-B14F-4D97-AF65-F5344CB8AC3E}">
        <p14:creationId xmlns:p14="http://schemas.microsoft.com/office/powerpoint/2010/main" val="224357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nb-NO" sz="1200" b="1" kern="1200" dirty="0">
                <a:solidFill>
                  <a:schemeClr val="tx1"/>
                </a:solidFill>
                <a:effectLst/>
                <a:latin typeface="+mn-lt"/>
                <a:ea typeface="+mn-ea"/>
                <a:cs typeface="+mn-cs"/>
              </a:rPr>
              <a:t>Opplevelser i Nord WP 2.2 -- Teoretisk grunnlag, empirisk arbeid og anvendt verdi </a:t>
            </a:r>
            <a:r>
              <a:rPr lang="nb-NO" sz="1200" b="0" kern="1200" dirty="0">
                <a:solidFill>
                  <a:schemeClr val="tx1"/>
                </a:solidFill>
                <a:effectLst/>
                <a:latin typeface="+mn-lt"/>
                <a:ea typeface="+mn-ea"/>
                <a:cs typeface="+mn-cs"/>
              </a:rPr>
              <a:t>(https://uitno.box.com/s/wpkydmym9fvcnt7q528q6zbpzbufrlfs) </a:t>
            </a:r>
          </a:p>
          <a:p>
            <a:r>
              <a:rPr lang="nb-NO" sz="1200" kern="1200" dirty="0">
                <a:solidFill>
                  <a:schemeClr val="tx1"/>
                </a:solidFill>
                <a:effectLst/>
                <a:latin typeface="+mn-lt"/>
                <a:ea typeface="+mn-ea"/>
                <a:cs typeface="+mn-cs"/>
              </a:rPr>
              <a:t>Forskere: Tove I. Dahl, Joar </a:t>
            </a:r>
            <a:r>
              <a:rPr lang="nb-NO" sz="1200" kern="1200" dirty="0" err="1">
                <a:solidFill>
                  <a:schemeClr val="tx1"/>
                </a:solidFill>
                <a:effectLst/>
                <a:latin typeface="+mn-lt"/>
                <a:ea typeface="+mn-ea"/>
                <a:cs typeface="+mn-cs"/>
              </a:rPr>
              <a:t>Vittersø</a:t>
            </a:r>
            <a:r>
              <a:rPr lang="nb-NO" sz="1200" kern="1200" dirty="0">
                <a:solidFill>
                  <a:schemeClr val="tx1"/>
                </a:solidFill>
                <a:effectLst/>
                <a:latin typeface="+mn-lt"/>
                <a:ea typeface="+mn-ea"/>
                <a:cs typeface="+mn-cs"/>
              </a:rPr>
              <a:t>, Audun Hetland og </a:t>
            </a:r>
            <a:r>
              <a:rPr lang="nb-NO" sz="1200" kern="1200" dirty="0" err="1">
                <a:solidFill>
                  <a:schemeClr val="tx1"/>
                </a:solidFill>
                <a:effectLst/>
                <a:latin typeface="+mn-lt"/>
                <a:ea typeface="+mn-ea"/>
                <a:cs typeface="+mn-cs"/>
              </a:rPr>
              <a:t>Gerit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Pfuhl</a:t>
            </a:r>
            <a:r>
              <a:rPr lang="nb-NO" sz="1200" kern="1200" dirty="0">
                <a:solidFill>
                  <a:schemeClr val="tx1"/>
                </a:solidFill>
                <a:effectLst/>
                <a:latin typeface="+mn-lt"/>
                <a:ea typeface="+mn-ea"/>
                <a:cs typeface="+mn-cs"/>
              </a:rPr>
              <a:t> ved UiT Norges arktiske universitet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Hvordan skapes betydningsfulle opplevelser og hvordan blir turister berørt av dem? Hvordan kan vi måle det? Disse </a:t>
            </a:r>
            <a:r>
              <a:rPr lang="nb-NO" sz="1200" kern="1200" dirty="0" err="1">
                <a:solidFill>
                  <a:schemeClr val="tx1"/>
                </a:solidFill>
                <a:effectLst/>
                <a:latin typeface="+mn-lt"/>
                <a:ea typeface="+mn-ea"/>
                <a:cs typeface="+mn-cs"/>
              </a:rPr>
              <a:t>spørsmålen</a:t>
            </a:r>
            <a:r>
              <a:rPr lang="nb-NO" sz="1200" kern="1200" dirty="0">
                <a:solidFill>
                  <a:schemeClr val="tx1"/>
                </a:solidFill>
                <a:effectLst/>
                <a:latin typeface="+mn-lt"/>
                <a:ea typeface="+mn-ea"/>
                <a:cs typeface="+mn-cs"/>
              </a:rPr>
              <a:t> har vært sentrale i alt vi har gjort med arbeidet knyttet til </a:t>
            </a:r>
            <a:r>
              <a:rPr lang="nb-NO" sz="1200" i="1" kern="1200" dirty="0">
                <a:solidFill>
                  <a:schemeClr val="tx1"/>
                </a:solidFill>
                <a:effectLst/>
                <a:latin typeface="+mn-lt"/>
                <a:ea typeface="+mn-ea"/>
                <a:cs typeface="+mn-cs"/>
              </a:rPr>
              <a:t>psykologien</a:t>
            </a:r>
            <a:r>
              <a:rPr lang="nb-NO" sz="1200" kern="1200" dirty="0">
                <a:solidFill>
                  <a:schemeClr val="tx1"/>
                </a:solidFill>
                <a:effectLst/>
                <a:latin typeface="+mn-lt"/>
                <a:ea typeface="+mn-ea"/>
                <a:cs typeface="+mn-cs"/>
              </a:rPr>
              <a:t> bak turistopplevelsen hos selve turisten. Hovedhensikten har vært å danne en forståelse av hva turistens opplevelse består av i forhold til både tanker, følelser og handlinger for å kunne informere valg om hvordan å bedre møte turister der de er -- både personlig og i de settingene de befinner seg.</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Teoretisk grunnlag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Hvor møter våre tanker og følelser under en opplevelse, og hva har det å si for opplevelsens kvalitet? Mye forskning har konsentrert på </a:t>
            </a:r>
            <a:r>
              <a:rPr lang="nb-NO" sz="1200" kern="1200" dirty="0" err="1">
                <a:solidFill>
                  <a:schemeClr val="tx1"/>
                </a:solidFill>
                <a:effectLst/>
                <a:latin typeface="+mn-lt"/>
                <a:ea typeface="+mn-ea"/>
                <a:cs typeface="+mn-cs"/>
              </a:rPr>
              <a:t>hedoniske</a:t>
            </a:r>
            <a:r>
              <a:rPr lang="nb-NO" sz="1200" kern="1200" dirty="0">
                <a:solidFill>
                  <a:schemeClr val="tx1"/>
                </a:solidFill>
                <a:effectLst/>
                <a:latin typeface="+mn-lt"/>
                <a:ea typeface="+mn-ea"/>
                <a:cs typeface="+mn-cs"/>
              </a:rPr>
              <a:t> opplevelser der nytelse og det kjente er sentrale. Færre har vært like opptatt av </a:t>
            </a:r>
            <a:r>
              <a:rPr lang="nb-NO" sz="1200" kern="1200" dirty="0" err="1">
                <a:solidFill>
                  <a:schemeClr val="tx1"/>
                </a:solidFill>
                <a:effectLst/>
                <a:latin typeface="+mn-lt"/>
                <a:ea typeface="+mn-ea"/>
                <a:cs typeface="+mn-cs"/>
              </a:rPr>
              <a:t>eudaimoniske</a:t>
            </a:r>
            <a:r>
              <a:rPr lang="nb-NO" sz="1200" kern="1200" dirty="0">
                <a:solidFill>
                  <a:schemeClr val="tx1"/>
                </a:solidFill>
                <a:effectLst/>
                <a:latin typeface="+mn-lt"/>
                <a:ea typeface="+mn-ea"/>
                <a:cs typeface="+mn-cs"/>
              </a:rPr>
              <a:t> opplevelser der det å vokse som person og øke ens generelle </a:t>
            </a:r>
            <a:r>
              <a:rPr lang="nb-NO" sz="1200" i="1" kern="1200" dirty="0" err="1">
                <a:solidFill>
                  <a:schemeClr val="tx1"/>
                </a:solidFill>
                <a:effectLst/>
                <a:latin typeface="+mn-lt"/>
                <a:ea typeface="+mn-ea"/>
                <a:cs typeface="+mn-cs"/>
              </a:rPr>
              <a:t>well-being</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er mer sentralt. Møtet mellom følelser og tanker er forskjellig under </a:t>
            </a:r>
            <a:r>
              <a:rPr lang="nb-NO" sz="1200" kern="1200" dirty="0" err="1">
                <a:solidFill>
                  <a:schemeClr val="tx1"/>
                </a:solidFill>
                <a:effectLst/>
                <a:latin typeface="+mn-lt"/>
                <a:ea typeface="+mn-ea"/>
                <a:cs typeface="+mn-cs"/>
              </a:rPr>
              <a:t>hedoniske</a:t>
            </a:r>
            <a:r>
              <a:rPr lang="nb-NO" sz="1200" kern="1200" dirty="0">
                <a:solidFill>
                  <a:schemeClr val="tx1"/>
                </a:solidFill>
                <a:effectLst/>
                <a:latin typeface="+mn-lt"/>
                <a:ea typeface="+mn-ea"/>
                <a:cs typeface="+mn-cs"/>
              </a:rPr>
              <a:t> og </a:t>
            </a:r>
            <a:r>
              <a:rPr lang="nb-NO" sz="1200" kern="1200" dirty="0" err="1">
                <a:solidFill>
                  <a:schemeClr val="tx1"/>
                </a:solidFill>
                <a:effectLst/>
                <a:latin typeface="+mn-lt"/>
                <a:ea typeface="+mn-ea"/>
                <a:cs typeface="+mn-cs"/>
              </a:rPr>
              <a:t>eudaimonske</a:t>
            </a:r>
            <a:r>
              <a:rPr lang="nb-NO" sz="1200" kern="1200" dirty="0">
                <a:solidFill>
                  <a:schemeClr val="tx1"/>
                </a:solidFill>
                <a:effectLst/>
                <a:latin typeface="+mn-lt"/>
                <a:ea typeface="+mn-ea"/>
                <a:cs typeface="+mn-cs"/>
              </a:rPr>
              <a:t> opplevelser. Folk i </a:t>
            </a:r>
            <a:r>
              <a:rPr lang="nb-NO" sz="1200" kern="1200" dirty="0" err="1">
                <a:solidFill>
                  <a:schemeClr val="tx1"/>
                </a:solidFill>
                <a:effectLst/>
                <a:latin typeface="+mn-lt"/>
                <a:ea typeface="+mn-ea"/>
                <a:cs typeface="+mn-cs"/>
              </a:rPr>
              <a:t>eudaimoniske</a:t>
            </a:r>
            <a:r>
              <a:rPr lang="nb-NO" sz="1200" kern="1200" dirty="0">
                <a:solidFill>
                  <a:schemeClr val="tx1"/>
                </a:solidFill>
                <a:effectLst/>
                <a:latin typeface="+mn-lt"/>
                <a:ea typeface="+mn-ea"/>
                <a:cs typeface="+mn-cs"/>
              </a:rPr>
              <a:t> tilstander er mer opptatt av å utforske sine omgivelser, oppdage nye ting og å utvikle seg som person enn å ha det godt og føle seg fornøyd. For å forstå </a:t>
            </a:r>
            <a:r>
              <a:rPr lang="nb-NO" sz="1200" kern="1200" dirty="0" err="1">
                <a:solidFill>
                  <a:schemeClr val="tx1"/>
                </a:solidFill>
                <a:effectLst/>
                <a:latin typeface="+mn-lt"/>
                <a:ea typeface="+mn-ea"/>
                <a:cs typeface="+mn-cs"/>
              </a:rPr>
              <a:t>eudaimoniske</a:t>
            </a:r>
            <a:r>
              <a:rPr lang="nb-NO" sz="1200" kern="1200" dirty="0">
                <a:solidFill>
                  <a:schemeClr val="tx1"/>
                </a:solidFill>
                <a:effectLst/>
                <a:latin typeface="+mn-lt"/>
                <a:ea typeface="+mn-ea"/>
                <a:cs typeface="+mn-cs"/>
              </a:rPr>
              <a:t> opplevelser bedre har vi vært spesielt opptatt av å undersøke to aspekter av ved dem: (1) hva det er som vekker, holder og ivaretar over tid besøkendes </a:t>
            </a:r>
            <a:r>
              <a:rPr lang="nb-NO" sz="1200" i="1" kern="1200" dirty="0">
                <a:solidFill>
                  <a:schemeClr val="tx1"/>
                </a:solidFill>
                <a:effectLst/>
                <a:latin typeface="+mn-lt"/>
                <a:ea typeface="+mn-ea"/>
                <a:cs typeface="+mn-cs"/>
              </a:rPr>
              <a:t>interesse</a:t>
            </a:r>
            <a:r>
              <a:rPr lang="nb-NO" sz="1200" kern="1200" dirty="0">
                <a:solidFill>
                  <a:schemeClr val="tx1"/>
                </a:solidFill>
                <a:effectLst/>
                <a:latin typeface="+mn-lt"/>
                <a:ea typeface="+mn-ea"/>
                <a:cs typeface="+mn-cs"/>
              </a:rPr>
              <a:t> for det Nord-Norge har å tilby (viktig for utforskende tanker og handlinger), og (2) hvilke emosjoner er sentrale for </a:t>
            </a:r>
            <a:r>
              <a:rPr lang="nb-NO" sz="1200" kern="1200" dirty="0" err="1">
                <a:solidFill>
                  <a:schemeClr val="tx1"/>
                </a:solidFill>
                <a:effectLst/>
                <a:latin typeface="+mn-lt"/>
                <a:ea typeface="+mn-ea"/>
                <a:cs typeface="+mn-cs"/>
              </a:rPr>
              <a:t>eudaimoniske</a:t>
            </a:r>
            <a:r>
              <a:rPr lang="nb-NO" sz="1200" kern="1200" dirty="0">
                <a:solidFill>
                  <a:schemeClr val="tx1"/>
                </a:solidFill>
                <a:effectLst/>
                <a:latin typeface="+mn-lt"/>
                <a:ea typeface="+mn-ea"/>
                <a:cs typeface="+mn-cs"/>
              </a:rPr>
              <a:t> opplevelser, og hvordan spiller de en rolle for opplevelseskvaliteten her-og-nå og på sikt.</a:t>
            </a:r>
          </a:p>
          <a:p>
            <a:r>
              <a:rPr lang="nb-NO" sz="1200" kern="1200" dirty="0">
                <a:solidFill>
                  <a:schemeClr val="tx1"/>
                </a:solidFill>
                <a:effectLst/>
                <a:latin typeface="+mn-lt"/>
                <a:ea typeface="+mn-ea"/>
                <a:cs typeface="+mn-cs"/>
              </a:rPr>
              <a:t>Vi har testet ulike modeller for hva interesse er, hvordan det utvikles, og hva det kan bety for turistenes interesse for Nord-Norges folk, kultur og natur. Vi har også testet ulike teorier om hvordan emosjoner utvikler seg før, under og etter store opplevelser. Under utviklingen av disse studier utviklet vi også et nytt masteremne i psykologi som tar opp disse og andre relevante spørsmål fra et akademisk perspektiv og i samarbeid med lokale reiselivsaktører (PSY-3021 The </a:t>
            </a:r>
            <a:r>
              <a:rPr lang="nb-NO" sz="1200" kern="1200" dirty="0" err="1">
                <a:solidFill>
                  <a:schemeClr val="tx1"/>
                </a:solidFill>
                <a:effectLst/>
                <a:latin typeface="+mn-lt"/>
                <a:ea typeface="+mn-ea"/>
                <a:cs typeface="+mn-cs"/>
              </a:rPr>
              <a:t>Psychology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Experience</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Empirisk arbeid</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har studert turister i mange ulike sammenhenger (for eksempel, reisende på Hurtigruten, bilturister langs langstrakte veier i både Nord Amerika og Nord-Norge, besøkende på museer, menylesere på restaurant, turgåere langs skiltet stier, skikjørere på fjellet, </a:t>
            </a:r>
            <a:r>
              <a:rPr lang="nb-NO" sz="1200" kern="1200" dirty="0" err="1">
                <a:solidFill>
                  <a:schemeClr val="tx1"/>
                </a:solidFill>
                <a:effectLst/>
                <a:latin typeface="+mn-lt"/>
                <a:ea typeface="+mn-ea"/>
                <a:cs typeface="+mn-cs"/>
              </a:rPr>
              <a:t>kayakpadlere</a:t>
            </a:r>
            <a:r>
              <a:rPr lang="nb-NO" sz="1200" kern="1200" dirty="0">
                <a:solidFill>
                  <a:schemeClr val="tx1"/>
                </a:solidFill>
                <a:effectLst/>
                <a:latin typeface="+mn-lt"/>
                <a:ea typeface="+mn-ea"/>
                <a:cs typeface="+mn-cs"/>
              </a:rPr>
              <a:t> i elver, og syklende på </a:t>
            </a:r>
            <a:r>
              <a:rPr lang="nb-NO" sz="1200" kern="1200" dirty="0" err="1">
                <a:solidFill>
                  <a:schemeClr val="tx1"/>
                </a:solidFill>
                <a:effectLst/>
                <a:latin typeface="+mn-lt"/>
                <a:ea typeface="+mn-ea"/>
                <a:cs typeface="+mn-cs"/>
              </a:rPr>
              <a:t>mountain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biking</a:t>
            </a:r>
            <a:r>
              <a:rPr lang="nb-NO" sz="1200" kern="1200" dirty="0">
                <a:solidFill>
                  <a:schemeClr val="tx1"/>
                </a:solidFill>
                <a:effectLst/>
                <a:latin typeface="+mn-lt"/>
                <a:ea typeface="+mn-ea"/>
                <a:cs typeface="+mn-cs"/>
              </a:rPr>
              <a:t> turer).</a:t>
            </a:r>
          </a:p>
          <a:p>
            <a:r>
              <a:rPr lang="nb-NO" sz="1200" kern="1200" dirty="0">
                <a:solidFill>
                  <a:schemeClr val="tx1"/>
                </a:solidFill>
                <a:effectLst/>
                <a:latin typeface="+mn-lt"/>
                <a:ea typeface="+mn-ea"/>
                <a:cs typeface="+mn-cs"/>
              </a:rPr>
              <a:t>For å kunne utføre grunnforskningen om hvordan emosjoner spiller inn på opplevelser både før, under og etterpå -- spesielt i ekstremsportsammenhenger, utførte vi det som Keith </a:t>
            </a:r>
            <a:r>
              <a:rPr lang="nb-NO" sz="1200" kern="1200" dirty="0" err="1">
                <a:solidFill>
                  <a:schemeClr val="tx1"/>
                </a:solidFill>
                <a:effectLst/>
                <a:latin typeface="+mn-lt"/>
                <a:ea typeface="+mn-ea"/>
                <a:cs typeface="+mn-cs"/>
              </a:rPr>
              <a:t>Oatley</a:t>
            </a:r>
            <a:r>
              <a:rPr lang="nb-NO" sz="1200" kern="1200" dirty="0">
                <a:solidFill>
                  <a:schemeClr val="tx1"/>
                </a:solidFill>
                <a:effectLst/>
                <a:latin typeface="+mn-lt"/>
                <a:ea typeface="+mn-ea"/>
                <a:cs typeface="+mn-cs"/>
              </a:rPr>
              <a:t>, en av verdens fremste emosjonsforskere, kaller for pionerarbeid innenfor emosjonsforskning. Ved bruk av både spesiallagd utstyr og </a:t>
            </a:r>
            <a:r>
              <a:rPr lang="nb-NO" sz="1200" kern="1200" dirty="0" err="1">
                <a:solidFill>
                  <a:schemeClr val="tx1"/>
                </a:solidFill>
                <a:effectLst/>
                <a:latin typeface="+mn-lt"/>
                <a:ea typeface="+mn-ea"/>
                <a:cs typeface="+mn-cs"/>
              </a:rPr>
              <a:t>samutvikling</a:t>
            </a:r>
            <a:r>
              <a:rPr lang="nb-NO" sz="1200" kern="1200" dirty="0">
                <a:solidFill>
                  <a:schemeClr val="tx1"/>
                </a:solidFill>
                <a:effectLst/>
                <a:latin typeface="+mn-lt"/>
                <a:ea typeface="+mn-ea"/>
                <a:cs typeface="+mn-cs"/>
              </a:rPr>
              <a:t> av </a:t>
            </a:r>
            <a:r>
              <a:rPr lang="nb-NO" sz="1200" kern="1200" dirty="0" err="1">
                <a:solidFill>
                  <a:schemeClr val="tx1"/>
                </a:solidFill>
                <a:effectLst/>
                <a:latin typeface="+mn-lt"/>
                <a:ea typeface="+mn-ea"/>
                <a:cs typeface="+mn-cs"/>
              </a:rPr>
              <a:t>cutting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edge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software</a:t>
            </a:r>
            <a:r>
              <a:rPr lang="nb-NO" sz="1200" kern="1200" dirty="0">
                <a:solidFill>
                  <a:schemeClr val="tx1"/>
                </a:solidFill>
                <a:effectLst/>
                <a:latin typeface="+mn-lt"/>
                <a:ea typeface="+mn-ea"/>
                <a:cs typeface="+mn-cs"/>
              </a:rPr>
              <a:t> med </a:t>
            </a:r>
            <a:r>
              <a:rPr lang="nb-NO" sz="1200" kern="1200" dirty="0" err="1">
                <a:solidFill>
                  <a:schemeClr val="tx1"/>
                </a:solidFill>
                <a:effectLst/>
                <a:latin typeface="+mn-lt"/>
                <a:ea typeface="+mn-ea"/>
                <a:cs typeface="+mn-cs"/>
              </a:rPr>
              <a:t>Noldus</a:t>
            </a:r>
            <a:r>
              <a:rPr lang="nb-NO" sz="1200" kern="1200" dirty="0">
                <a:solidFill>
                  <a:schemeClr val="tx1"/>
                </a:solidFill>
                <a:effectLst/>
                <a:latin typeface="+mn-lt"/>
                <a:ea typeface="+mn-ea"/>
                <a:cs typeface="+mn-cs"/>
              </a:rPr>
              <a:t> i Nederland klarte vi å fange online følelser under fast-</a:t>
            </a:r>
            <a:r>
              <a:rPr lang="nb-NO" sz="1200" kern="1200" dirty="0" err="1">
                <a:solidFill>
                  <a:schemeClr val="tx1"/>
                </a:solidFill>
                <a:effectLst/>
                <a:latin typeface="+mn-lt"/>
                <a:ea typeface="+mn-ea"/>
                <a:cs typeface="+mn-cs"/>
              </a:rPr>
              <a:t>paced</a:t>
            </a:r>
            <a:r>
              <a:rPr lang="nb-NO" sz="1200" kern="1200" dirty="0">
                <a:solidFill>
                  <a:schemeClr val="tx1"/>
                </a:solidFill>
                <a:effectLst/>
                <a:latin typeface="+mn-lt"/>
                <a:ea typeface="+mn-ea"/>
                <a:cs typeface="+mn-cs"/>
              </a:rPr>
              <a:t> anstrengende aktiviteter slik ingen andre har gjort tidligere.</a:t>
            </a:r>
          </a:p>
          <a:p>
            <a:r>
              <a:rPr lang="nb-NO" sz="1200" kern="1200" dirty="0">
                <a:solidFill>
                  <a:schemeClr val="tx1"/>
                </a:solidFill>
                <a:effectLst/>
                <a:latin typeface="+mn-lt"/>
                <a:ea typeface="+mn-ea"/>
                <a:cs typeface="+mn-cs"/>
              </a:rPr>
              <a:t>For å fange komplekse følelser med metoder som er språk</a:t>
            </a:r>
            <a:r>
              <a:rPr lang="nb-NO" sz="1200" i="1" kern="1200" dirty="0">
                <a:solidFill>
                  <a:schemeClr val="tx1"/>
                </a:solidFill>
                <a:effectLst/>
                <a:latin typeface="+mn-lt"/>
                <a:ea typeface="+mn-ea"/>
                <a:cs typeface="+mn-cs"/>
              </a:rPr>
              <a:t>u</a:t>
            </a:r>
            <a:r>
              <a:rPr lang="nb-NO" sz="1200" kern="1200" dirty="0">
                <a:solidFill>
                  <a:schemeClr val="tx1"/>
                </a:solidFill>
                <a:effectLst/>
                <a:latin typeface="+mn-lt"/>
                <a:ea typeface="+mn-ea"/>
                <a:cs typeface="+mn-cs"/>
              </a:rPr>
              <a:t>avhengige, har vi også påbegynt et valideringsarbeid av </a:t>
            </a:r>
            <a:r>
              <a:rPr lang="nb-NO" sz="1200" kern="1200" dirty="0" err="1">
                <a:solidFill>
                  <a:schemeClr val="tx1"/>
                </a:solidFill>
                <a:effectLst/>
                <a:latin typeface="+mn-lt"/>
                <a:ea typeface="+mn-ea"/>
                <a:cs typeface="+mn-cs"/>
              </a:rPr>
              <a:t>emojis</a:t>
            </a:r>
            <a:r>
              <a:rPr lang="nb-NO" sz="1200" kern="1200" dirty="0">
                <a:solidFill>
                  <a:schemeClr val="tx1"/>
                </a:solidFill>
                <a:effectLst/>
                <a:latin typeface="+mn-lt"/>
                <a:ea typeface="+mn-ea"/>
                <a:cs typeface="+mn-cs"/>
              </a:rPr>
              <a:t>. Hva vi lærer kan brukes for å lage nye og bedre instrumenter som vil hjelpe oss fange fort og enkelt mer komplekse bilder av hvordan folk har det -- uansett hvor gamle de er, hvor de kommer fra eller hvilket språk de snakker.  </a:t>
            </a:r>
          </a:p>
          <a:p>
            <a:r>
              <a:rPr lang="nb-NO" sz="1200" kern="1200" dirty="0">
                <a:solidFill>
                  <a:schemeClr val="tx1"/>
                </a:solidFill>
                <a:effectLst/>
                <a:latin typeface="+mn-lt"/>
                <a:ea typeface="+mn-ea"/>
                <a:cs typeface="+mn-cs"/>
              </a:rPr>
              <a:t>Alt arbeid har bevisst blitt utført i samarbeid med studenter, hovedsakelig ved Institutt for psykologi ved UiT Norges arktiske universitet. Målet var å gi studentene erfaring i et forskningsfelt der psykologi og reiseliv møtes og der forskningsspørsmål er sentrale både for grunn- og anvendt forskning.  Ved å involvere studenter ville vi åpne flere </a:t>
            </a:r>
            <a:r>
              <a:rPr lang="nb-NO" sz="1200" kern="1200" dirty="0" err="1">
                <a:solidFill>
                  <a:schemeClr val="tx1"/>
                </a:solidFill>
                <a:effectLst/>
                <a:latin typeface="+mn-lt"/>
                <a:ea typeface="+mn-ea"/>
                <a:cs typeface="+mn-cs"/>
              </a:rPr>
              <a:t>forskerpsirerøyner</a:t>
            </a:r>
            <a:r>
              <a:rPr lang="nb-NO" sz="1200" kern="1200" dirty="0">
                <a:solidFill>
                  <a:schemeClr val="tx1"/>
                </a:solidFill>
                <a:effectLst/>
                <a:latin typeface="+mn-lt"/>
                <a:ea typeface="+mn-ea"/>
                <a:cs typeface="+mn-cs"/>
              </a:rPr>
              <a:t> for feltet og utvikle flere med ressurser som kan brukes i reiselivsforskning videre.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Anvendt verdi</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forskere innenfor kognitiv, positiv og pedagogisk psykologi, anser vi dette arbeidet som relevant for videre anvendte studier innenfor reiseliv hos fagfolk som har reiseliv som </a:t>
            </a:r>
            <a:r>
              <a:rPr lang="nb-NO" sz="1200" kern="1200" dirty="0" err="1">
                <a:solidFill>
                  <a:schemeClr val="tx1"/>
                </a:solidFill>
                <a:effectLst/>
                <a:latin typeface="+mn-lt"/>
                <a:ea typeface="+mn-ea"/>
                <a:cs typeface="+mn-cs"/>
              </a:rPr>
              <a:t>hovedforskningsfelt</a:t>
            </a:r>
            <a:r>
              <a:rPr lang="nb-NO" sz="1200" kern="1200" dirty="0">
                <a:solidFill>
                  <a:schemeClr val="tx1"/>
                </a:solidFill>
                <a:effectLst/>
                <a:latin typeface="+mn-lt"/>
                <a:ea typeface="+mn-ea"/>
                <a:cs typeface="+mn-cs"/>
              </a:rPr>
              <a:t>. Å forstå psykologien bak opplevelsenes helhet bidrar til hvordan vi kan bedre vurdere og legge til rette for de positive opplevelsene vi ønsker for våre tilreisende. Å utvikle psykologiske metoder som kan brukes innenfor reiselivsforskning for øvrig bidrar også til hvordan vi vurderer kvaliteten på opplevelsene vi skaper for og med de tilreisende samt hvordan de påvirker turistene personlig og turistenes forhold til Nord-Norge for øvrig.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r>
              <a:rPr lang="nb-NO" sz="1200" kern="1200" dirty="0" err="1">
                <a:solidFill>
                  <a:schemeClr val="tx1"/>
                </a:solidFill>
                <a:effectLst/>
                <a:latin typeface="+mn-lt"/>
                <a:ea typeface="+mn-ea"/>
                <a:cs typeface="+mn-cs"/>
              </a:rPr>
              <a:t>Audience</a:t>
            </a:r>
            <a:r>
              <a:rPr lang="nb-NO" sz="1200" kern="1200" dirty="0">
                <a:solidFill>
                  <a:schemeClr val="tx1"/>
                </a:solidFill>
                <a:effectLst/>
                <a:latin typeface="+mn-lt"/>
                <a:ea typeface="+mn-ea"/>
                <a:cs typeface="+mn-cs"/>
              </a:rPr>
              <a:t>: Private og offentlige reiselivsaktører (</a:t>
            </a:r>
            <a:r>
              <a:rPr lang="nb-NO" sz="1200" kern="1200" dirty="0" err="1">
                <a:solidFill>
                  <a:schemeClr val="tx1"/>
                </a:solidFill>
                <a:effectLst/>
                <a:latin typeface="+mn-lt"/>
                <a:ea typeface="+mn-ea"/>
                <a:cs typeface="+mn-cs"/>
              </a:rPr>
              <a:t>bedriftsleddere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virkemiddelaparat</a:t>
            </a:r>
            <a:r>
              <a:rPr lang="nb-NO" sz="1200" kern="1200" dirty="0">
                <a:solidFill>
                  <a:schemeClr val="tx1"/>
                </a:solidFill>
                <a:effectLst/>
                <a:latin typeface="+mn-lt"/>
                <a:ea typeface="+mn-ea"/>
                <a:cs typeface="+mn-cs"/>
              </a:rPr>
              <a:t> og beslutningstakere (personer fra kommune, fylke og sentralt nivå) samt forskere generelt, forskningsrådsbyråkrater og allmenheten.   </a:t>
            </a:r>
          </a:p>
          <a:p>
            <a:r>
              <a:rPr lang="nb-NO" sz="1200" kern="1200" dirty="0">
                <a:solidFill>
                  <a:schemeClr val="tx1"/>
                </a:solidFill>
                <a:effectLst/>
                <a:latin typeface="+mn-lt"/>
                <a:ea typeface="+mn-ea"/>
                <a:cs typeface="+mn-cs"/>
              </a:rPr>
              <a:t>Language:  norsk </a:t>
            </a:r>
          </a:p>
          <a:p>
            <a:r>
              <a:rPr lang="nb-NO"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245326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Verdien av å utfylle anvendt</a:t>
            </a:r>
            <a:r>
              <a:rPr lang="nb-NO" baseline="0" dirty="0"/>
              <a:t> psykologi med grunnperspektiver innenfor psykologi (begrep, forskningsfelt, spørsmål og metoder) med </a:t>
            </a:r>
            <a:r>
              <a:rPr lang="nb-NO" dirty="0"/>
              <a:t>byggestein som</a:t>
            </a:r>
            <a:r>
              <a:rPr lang="nb-NO" baseline="0" dirty="0"/>
              <a:t> systematiseres </a:t>
            </a:r>
            <a:r>
              <a:rPr lang="nb-NO" dirty="0"/>
              <a:t>for anvendt forskning</a:t>
            </a:r>
            <a:endParaRPr lang="nb-NO" baseline="0" dirty="0"/>
          </a:p>
          <a:p>
            <a:r>
              <a:rPr lang="nb-NO" baseline="0" dirty="0"/>
              <a:t>Vi liker det at psykologi brukes i andre anvendte fagfelt – der gode grunnideer fra psykologi testes ut i praksis.</a:t>
            </a:r>
          </a:p>
          <a:p>
            <a:r>
              <a:rPr lang="nb-NO" baseline="0" dirty="0"/>
              <a:t>Samtidig er det viktig å alltid fronte utvikling av de gode grunnideene slik som vi har gjort med fokus på kognisjon, emosjon, møte dem imellom og hvordan å måle dem – nettopp for å videreutvikle grunnideene til bruk for anvendt forskning også.</a:t>
            </a:r>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a:p>
        </p:txBody>
      </p:sp>
    </p:spTree>
    <p:extLst>
      <p:ext uri="{BB962C8B-B14F-4D97-AF65-F5344CB8AC3E}">
        <p14:creationId xmlns:p14="http://schemas.microsoft.com/office/powerpoint/2010/main" val="99836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b-NO" i="1"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a:p>
        </p:txBody>
      </p:sp>
    </p:spTree>
    <p:extLst>
      <p:ext uri="{BB962C8B-B14F-4D97-AF65-F5344CB8AC3E}">
        <p14:creationId xmlns:p14="http://schemas.microsoft.com/office/powerpoint/2010/main" val="368929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DF811066-0135-4CAA-8AD4-89A97190AC00}" type="slidenum">
              <a:rPr lang="en-US" smtClean="0"/>
              <a:t>12</a:t>
            </a:fld>
            <a:endParaRPr lang="en-US"/>
          </a:p>
        </p:txBody>
      </p:sp>
    </p:spTree>
    <p:extLst>
      <p:ext uri="{BB962C8B-B14F-4D97-AF65-F5344CB8AC3E}">
        <p14:creationId xmlns:p14="http://schemas.microsoft.com/office/powerpoint/2010/main" val="279913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a:p>
        </p:txBody>
      </p:sp>
    </p:spTree>
    <p:extLst>
      <p:ext uri="{BB962C8B-B14F-4D97-AF65-F5344CB8AC3E}">
        <p14:creationId xmlns:p14="http://schemas.microsoft.com/office/powerpoint/2010/main" val="213656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Et prosjekt</a:t>
            </a:r>
            <a:r>
              <a:rPr lang="nb-NO" baseline="0" dirty="0"/>
              <a:t> finansiert av Forskningsløft i Nord</a:t>
            </a:r>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a:p>
        </p:txBody>
      </p:sp>
    </p:spTree>
    <p:extLst>
      <p:ext uri="{BB962C8B-B14F-4D97-AF65-F5344CB8AC3E}">
        <p14:creationId xmlns:p14="http://schemas.microsoft.com/office/powerpoint/2010/main" val="127250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15</a:t>
            </a:fld>
            <a:endParaRPr lang="en-US"/>
          </a:p>
        </p:txBody>
      </p:sp>
    </p:spTree>
    <p:extLst>
      <p:ext uri="{BB962C8B-B14F-4D97-AF65-F5344CB8AC3E}">
        <p14:creationId xmlns:p14="http://schemas.microsoft.com/office/powerpoint/2010/main" val="1442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a:p>
        </p:txBody>
      </p:sp>
    </p:spTree>
    <p:extLst>
      <p:ext uri="{BB962C8B-B14F-4D97-AF65-F5344CB8AC3E}">
        <p14:creationId xmlns:p14="http://schemas.microsoft.com/office/powerpoint/2010/main" val="6079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1. rad: Professor Joar </a:t>
            </a:r>
            <a:r>
              <a:rPr lang="nb-NO" dirty="0" err="1"/>
              <a:t>Vittersø</a:t>
            </a:r>
            <a:r>
              <a:rPr lang="nb-NO" dirty="0"/>
              <a:t>, Stipendiat/Førsteamanuensis Audun Hetland,</a:t>
            </a:r>
            <a:r>
              <a:rPr lang="nb-NO" baseline="0" dirty="0"/>
              <a:t> Professor Tove I. Dahl, Professor Nina K. Prebensen, Førsteamanuensis </a:t>
            </a:r>
            <a:r>
              <a:rPr lang="nb-NO" baseline="0" dirty="0" err="1"/>
              <a:t>Gerit</a:t>
            </a:r>
            <a:r>
              <a:rPr lang="nb-NO" baseline="0" dirty="0"/>
              <a:t> </a:t>
            </a:r>
            <a:r>
              <a:rPr lang="nb-NO" baseline="0" dirty="0" err="1"/>
              <a:t>Pfuhl</a:t>
            </a:r>
            <a:r>
              <a:rPr lang="nb-NO" baseline="0" dirty="0"/>
              <a:t>, Førstekonsulent Jon-André </a:t>
            </a:r>
            <a:r>
              <a:rPr lang="nb-NO" baseline="0" dirty="0" err="1"/>
              <a:t>Dalbakk</a:t>
            </a:r>
            <a:endParaRPr lang="nb-NO" baseline="0" dirty="0"/>
          </a:p>
          <a:p>
            <a:r>
              <a:rPr lang="nb-NO" dirty="0"/>
              <a:t>2. rad: Kontorsjef Trine Dahl Krane, Førsteamanuensis Matthias </a:t>
            </a:r>
            <a:r>
              <a:rPr lang="nb-NO" dirty="0" err="1"/>
              <a:t>Mittner</a:t>
            </a:r>
            <a:r>
              <a:rPr lang="nb-NO" dirty="0"/>
              <a:t>, Master</a:t>
            </a:r>
            <a:r>
              <a:rPr lang="nb-NO" baseline="0" dirty="0"/>
              <a:t> i psykologi Simen Bø Wie, Master i psykologi Eirik Kjelstrup, Forskningsrådgiver John Vegard Bjørklund</a:t>
            </a:r>
            <a:endParaRPr lang="nb-NO" dirty="0"/>
          </a:p>
          <a:p>
            <a:endParaRPr lang="nb-NO" dirty="0"/>
          </a:p>
          <a:p>
            <a:r>
              <a:rPr lang="nb-NO" dirty="0"/>
              <a:t>Vi</a:t>
            </a:r>
            <a:r>
              <a:rPr lang="nb-NO" baseline="0" dirty="0"/>
              <a:t> bidrar til tverrfaglighet – vi har et unikt ståsted som et stamdisiplin for mye anvendt forskning i andre disipliner. </a:t>
            </a:r>
          </a:p>
          <a:p>
            <a:r>
              <a:rPr lang="nb-NO" baseline="0" dirty="0"/>
              <a:t>Vi ville gjerne spille inn med disiplinens egenart til prosjektet.  </a:t>
            </a:r>
          </a:p>
          <a:p>
            <a:endParaRPr lang="nb-NO" baseline="0" dirty="0"/>
          </a:p>
          <a:p>
            <a:r>
              <a:rPr lang="nb-NO" baseline="0" dirty="0" err="1"/>
              <a:t>Eudaimonia</a:t>
            </a:r>
            <a:r>
              <a:rPr lang="nb-NO" baseline="0" dirty="0"/>
              <a:t> (vs. </a:t>
            </a:r>
            <a:r>
              <a:rPr lang="nb-NO" baseline="0" dirty="0" err="1"/>
              <a:t>hedonia</a:t>
            </a:r>
            <a:r>
              <a:rPr lang="nb-NO" baseline="0" dirty="0"/>
              <a:t>)</a:t>
            </a:r>
          </a:p>
          <a:p>
            <a:r>
              <a:rPr lang="nb-NO" baseline="0" dirty="0"/>
              <a:t>Kognitiv aspekter ved opplevelser (persepsjon, konseptualisering, beslutningstaking)</a:t>
            </a:r>
          </a:p>
          <a:p>
            <a:r>
              <a:rPr lang="nb-NO" baseline="0" dirty="0"/>
              <a:t>Emosjonelle aspekter ved opplevelser (hvordan vi opplever ting emosjonelt «live» – et sted, på vei, under ekstremsport forhold)</a:t>
            </a:r>
          </a:p>
          <a:p>
            <a:r>
              <a:rPr lang="nb-NO" dirty="0"/>
              <a:t>Møtet mellom det kognitive og det emosjonelle (restorativeness </a:t>
            </a:r>
            <a:r>
              <a:rPr lang="nb-NO" dirty="0" err="1"/>
              <a:t>theory</a:t>
            </a:r>
            <a:r>
              <a:rPr lang="nb-NO" dirty="0"/>
              <a:t>, interesse, intensjoner og handlinger, </a:t>
            </a:r>
            <a:r>
              <a:rPr lang="nb-NO" dirty="0" err="1"/>
              <a:t>serendipity</a:t>
            </a:r>
            <a:r>
              <a:rPr lang="nb-NO" dirty="0"/>
              <a:t> og mot)</a:t>
            </a:r>
          </a:p>
          <a:p>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2</a:t>
            </a:fld>
            <a:endParaRPr lang="en-US"/>
          </a:p>
        </p:txBody>
      </p:sp>
    </p:spTree>
    <p:extLst>
      <p:ext uri="{BB962C8B-B14F-4D97-AF65-F5344CB8AC3E}">
        <p14:creationId xmlns:p14="http://schemas.microsoft.com/office/powerpoint/2010/main" val="4408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Dette var grunnsteinene</a:t>
            </a:r>
            <a:r>
              <a:rPr lang="nb-NO" baseline="0" dirty="0"/>
              <a:t> som vi bygde på </a:t>
            </a:r>
          </a:p>
          <a:p>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3</a:t>
            </a:fld>
            <a:endParaRPr lang="en-US"/>
          </a:p>
        </p:txBody>
      </p:sp>
    </p:spTree>
    <p:extLst>
      <p:ext uri="{BB962C8B-B14F-4D97-AF65-F5344CB8AC3E}">
        <p14:creationId xmlns:p14="http://schemas.microsoft.com/office/powerpoint/2010/main" val="42692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forhold til Lykke</a:t>
            </a:r>
            <a:r>
              <a:rPr lang="nb-NO" baseline="0" dirty="0"/>
              <a:t> – </a:t>
            </a:r>
            <a:r>
              <a:rPr lang="nb-NO" baseline="0" dirty="0" err="1"/>
              <a:t>hedonisk</a:t>
            </a:r>
            <a:r>
              <a:rPr lang="nb-NO" baseline="0" dirty="0"/>
              <a:t> og </a:t>
            </a:r>
            <a:r>
              <a:rPr lang="nb-NO" baseline="0" dirty="0" err="1"/>
              <a:t>eudaimonisk</a:t>
            </a:r>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413651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Som skiller seg fra hverandre</a:t>
            </a:r>
            <a:r>
              <a:rPr lang="nb-NO" baseline="0" dirty="0"/>
              <a:t> via slike aspekter ved lykkeopplevelser</a:t>
            </a:r>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328379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a:p>
        </p:txBody>
      </p:sp>
    </p:spTree>
    <p:extLst>
      <p:ext uri="{BB962C8B-B14F-4D97-AF65-F5344CB8AC3E}">
        <p14:creationId xmlns:p14="http://schemas.microsoft.com/office/powerpoint/2010/main" val="199948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Våre empiriske baser under dette prosjektet.</a:t>
            </a:r>
          </a:p>
          <a:p>
            <a:endParaRPr lang="nb-NO" dirty="0"/>
          </a:p>
          <a:p>
            <a:r>
              <a:rPr lang="nb-NO" dirty="0" err="1"/>
              <a:t>Colourbox</a:t>
            </a:r>
            <a:r>
              <a:rPr lang="nb-NO" dirty="0"/>
              <a:t> (</a:t>
            </a:r>
            <a:r>
              <a:rPr lang="nb-NO" dirty="0" err="1"/>
              <a:t>courage</a:t>
            </a:r>
            <a:r>
              <a:rPr lang="nb-NO" dirty="0"/>
              <a:t>)</a:t>
            </a:r>
          </a:p>
          <a:p>
            <a:r>
              <a:rPr lang="nb-NO" dirty="0"/>
              <a:t>TIFF.no</a:t>
            </a:r>
          </a:p>
          <a:p>
            <a:r>
              <a:rPr lang="nb-NO" dirty="0"/>
              <a:t>Hurtigruten: http://t2.gstatic.com/</a:t>
            </a:r>
            <a:r>
              <a:rPr lang="nb-NO" dirty="0" err="1"/>
              <a:t>images?q</a:t>
            </a:r>
            <a:r>
              <a:rPr lang="nb-NO" dirty="0"/>
              <a:t>=tbn:ANd9GcRDb020tlZs9_0XC2DjuvKU-a6Wk3w-OQd1axv5UWdzlsc5K-9m;  Polarmuseum http://t0.gstatic.com/</a:t>
            </a:r>
            <a:r>
              <a:rPr lang="nb-NO" dirty="0" err="1"/>
              <a:t>images?q</a:t>
            </a:r>
            <a:r>
              <a:rPr lang="nb-NO" dirty="0"/>
              <a:t>=tbn:ANd9GcSo56ec16UVQAk86Q2hoYo84J0kVQ-WyxM2AMXGMsuK5UqvA2OFBw;  </a:t>
            </a:r>
            <a:r>
              <a:rPr lang="nb-NO" dirty="0" err="1"/>
              <a:t>Outdoor</a:t>
            </a:r>
            <a:r>
              <a:rPr lang="nb-NO" dirty="0"/>
              <a:t> </a:t>
            </a:r>
            <a:r>
              <a:rPr lang="nb-NO" dirty="0" err="1"/>
              <a:t>adventure</a:t>
            </a:r>
            <a:r>
              <a:rPr lang="nb-NO" dirty="0"/>
              <a:t>,</a:t>
            </a:r>
            <a:r>
              <a:rPr lang="nb-NO" baseline="0" dirty="0"/>
              <a:t> Audun Hetland; Art in Place http://www.google.com/</a:t>
            </a:r>
            <a:r>
              <a:rPr lang="nb-NO" baseline="0" dirty="0" err="1"/>
              <a:t>imgres?hl</a:t>
            </a:r>
            <a:r>
              <a:rPr lang="nb-NO" baseline="0" dirty="0"/>
              <a:t>=</a:t>
            </a:r>
            <a:r>
              <a:rPr lang="nb-NO" baseline="0" dirty="0" err="1"/>
              <a:t>en&amp;noj</a:t>
            </a:r>
            <a:r>
              <a:rPr lang="nb-NO" baseline="0" dirty="0"/>
              <a:t>=1&amp;tbm=</a:t>
            </a:r>
            <a:r>
              <a:rPr lang="nb-NO" baseline="0" dirty="0" err="1"/>
              <a:t>isch&amp;tbnid</a:t>
            </a:r>
            <a:r>
              <a:rPr lang="nb-NO" baseline="0" dirty="0"/>
              <a:t>=jLmYV7AhLn2LsM:&amp;</a:t>
            </a:r>
            <a:r>
              <a:rPr lang="nb-NO" baseline="0" dirty="0" err="1"/>
              <a:t>imgrefurl</a:t>
            </a:r>
            <a:r>
              <a:rPr lang="nb-NO" baseline="0" dirty="0"/>
              <a:t>=http://www.pax.no/index.php%3FID%3DBok%26counter%3D1600&amp;docid=IAbRFFfYHJS7XM&amp;imgurl=http://www.pax.no//</a:t>
            </a:r>
            <a:r>
              <a:rPr lang="nb-NO" baseline="0" dirty="0" err="1"/>
              <a:t>admin</a:t>
            </a:r>
            <a:r>
              <a:rPr lang="nb-NO" baseline="0" dirty="0"/>
              <a:t>/Bokomslag/1600.Bokomslag_fil.200.jpg&amp;w=200&amp;h=255&amp;ei=JcxdUdv2Fqjk4QT-lIAY&amp;zoom=1&amp;ved=1t:3588,r:2,s:0,i:91&amp;iact=</a:t>
            </a:r>
            <a:r>
              <a:rPr lang="nb-NO" baseline="0" dirty="0" err="1"/>
              <a:t>rc&amp;dur</a:t>
            </a:r>
            <a:r>
              <a:rPr lang="nb-NO" baseline="0" dirty="0"/>
              <a:t>=629&amp;page=1&amp;tbnh=175&amp;tbnw=134&amp;start=0&amp;ndsp=15&amp;tx=89&amp;ty=74&amp;biw=1280&amp;bih=671;  </a:t>
            </a:r>
            <a:r>
              <a:rPr lang="nb-NO" baseline="0" dirty="0" err="1"/>
              <a:t>twitter</a:t>
            </a:r>
            <a:r>
              <a:rPr lang="nb-NO" baseline="0" dirty="0"/>
              <a:t> https://encrypted-tbn1.gstatic.com/images?q=tbn:ANd9GcR2Fos5UT0waq0QSd4koxM4_61giiJVDuUuWEKKw5x_G3OFm_0tcQ; Over Time TID Svalbard 2009 </a:t>
            </a:r>
            <a:r>
              <a:rPr lang="nb-NO" baseline="0" dirty="0" err="1"/>
              <a:t>pic</a:t>
            </a:r>
            <a:r>
              <a:rPr lang="nb-NO" baseline="0" dirty="0"/>
              <a:t>; TED https://encrypted-tbn1.gstatic.com/images?q=tbn:ANd9GcRJPQn3yJ1nh3xHBJnJjjlgKL5_Ney4Fv87aOum0c58I9F4qe3CKg; </a:t>
            </a:r>
            <a:r>
              <a:rPr lang="nb-NO" baseline="0" dirty="0" err="1"/>
              <a:t>Measurement</a:t>
            </a:r>
            <a:r>
              <a:rPr lang="nb-NO" baseline="0" dirty="0"/>
              <a:t>; Menu http://menucoverman.com/images/700-black-menu-covers.jpg</a:t>
            </a:r>
          </a:p>
        </p:txBody>
      </p:sp>
      <p:sp>
        <p:nvSpPr>
          <p:cNvPr id="4" name="Slide Number Placeholder 3"/>
          <p:cNvSpPr>
            <a:spLocks noGrp="1"/>
          </p:cNvSpPr>
          <p:nvPr>
            <p:ph type="sldNum" sz="quarter" idx="10"/>
          </p:nvPr>
        </p:nvSpPr>
        <p:spPr/>
        <p:txBody>
          <a:bodyPr/>
          <a:lstStyle/>
          <a:p>
            <a:fld id="{803C2407-7508-4170-BDC5-B446EA578221}" type="slidenum">
              <a:rPr lang="nb-NO" smtClean="0"/>
              <a:t>7</a:t>
            </a:fld>
            <a:endParaRPr lang="nb-NO"/>
          </a:p>
        </p:txBody>
      </p:sp>
    </p:spTree>
    <p:extLst>
      <p:ext uri="{BB962C8B-B14F-4D97-AF65-F5344CB8AC3E}">
        <p14:creationId xmlns:p14="http://schemas.microsoft.com/office/powerpoint/2010/main" val="98899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a:t>
            </a:r>
            <a:r>
              <a:rPr lang="nb-NO" baseline="0" dirty="0"/>
              <a:t> vi ser etter i grunnsteinene vi forskere på.</a:t>
            </a:r>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a:p>
        </p:txBody>
      </p:sp>
    </p:spTree>
    <p:extLst>
      <p:ext uri="{BB962C8B-B14F-4D97-AF65-F5344CB8AC3E}">
        <p14:creationId xmlns:p14="http://schemas.microsoft.com/office/powerpoint/2010/main" val="299146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Tre eksempler fra</a:t>
            </a:r>
            <a:r>
              <a:rPr lang="nb-NO" baseline="0" dirty="0"/>
              <a:t> WP 2.2</a:t>
            </a:r>
          </a:p>
          <a:p>
            <a:pPr marL="171450" indent="-171450">
              <a:buFont typeface="Arial" panose="020B0604020202020204" pitchFamily="34" charset="0"/>
              <a:buChar char="•"/>
            </a:pPr>
            <a:r>
              <a:rPr lang="nb-NO" baseline="0" dirty="0"/>
              <a:t>Audun Hetlands doktorgradsprosjekt (), (Joar </a:t>
            </a:r>
            <a:r>
              <a:rPr lang="nb-NO" baseline="0" dirty="0" err="1"/>
              <a:t>Vittersøk</a:t>
            </a:r>
            <a:r>
              <a:rPr lang="nb-NO" baseline="0" dirty="0"/>
              <a:t> og Tove I. Dahl veiledere, UiT, Feeling </a:t>
            </a:r>
            <a:r>
              <a:rPr lang="nb-NO" baseline="0" dirty="0" err="1"/>
              <a:t>the</a:t>
            </a:r>
            <a:r>
              <a:rPr lang="nb-NO" baseline="0" dirty="0"/>
              <a:t> </a:t>
            </a:r>
            <a:r>
              <a:rPr lang="nb-NO" baseline="0" dirty="0" err="1"/>
              <a:t>extreme</a:t>
            </a:r>
            <a:r>
              <a:rPr lang="nb-NO" baseline="0" dirty="0"/>
              <a:t> http://munin.uit.no/handle/10037/2369)</a:t>
            </a:r>
          </a:p>
          <a:p>
            <a:pPr marL="171450" indent="-171450">
              <a:buFont typeface="Arial" panose="020B0604020202020204" pitchFamily="34" charset="0"/>
              <a:buChar char="•"/>
            </a:pPr>
            <a:r>
              <a:rPr lang="nb-NO" baseline="0" dirty="0"/>
              <a:t>Arbeidet med </a:t>
            </a:r>
            <a:r>
              <a:rPr lang="nb-NO" baseline="0" dirty="0" err="1"/>
              <a:t>emoticons</a:t>
            </a:r>
            <a:r>
              <a:rPr lang="nb-NO" baseline="0" dirty="0"/>
              <a:t> (Tove I. Dahl og </a:t>
            </a:r>
            <a:r>
              <a:rPr lang="nb-NO" baseline="0" dirty="0" err="1"/>
              <a:t>Gerit</a:t>
            </a:r>
            <a:r>
              <a:rPr lang="nb-NO" baseline="0" dirty="0"/>
              <a:t> </a:t>
            </a:r>
            <a:r>
              <a:rPr lang="nb-NO" baseline="0" dirty="0" err="1"/>
              <a:t>Pfuhl</a:t>
            </a:r>
            <a:r>
              <a:rPr lang="nb-NO" baseline="0" dirty="0"/>
              <a:t>, UiT, e.g., https://uitno.box.com/s/1nnfiguwdc4672j8ryomx8ivuk0dtnnt) </a:t>
            </a:r>
          </a:p>
          <a:p>
            <a:pPr marL="171450" indent="-171450">
              <a:buFont typeface="Arial" panose="020B0604020202020204" pitchFamily="34" charset="0"/>
              <a:buChar char="•"/>
            </a:pPr>
            <a:r>
              <a:rPr lang="nb-NO" baseline="0" dirty="0"/>
              <a:t>Arbeidet med opplevelsen av </a:t>
            </a:r>
            <a:r>
              <a:rPr lang="nb-NO" baseline="0" dirty="0" err="1"/>
              <a:t>road</a:t>
            </a:r>
            <a:r>
              <a:rPr lang="nb-NO" baseline="0" dirty="0"/>
              <a:t> trips (Tove I. Dahl og Jon-André </a:t>
            </a:r>
            <a:r>
              <a:rPr lang="nb-NO" baseline="0" dirty="0" err="1"/>
              <a:t>Dalbakk</a:t>
            </a:r>
            <a:r>
              <a:rPr lang="nb-NO" baseline="0" dirty="0"/>
              <a:t>, UiT, e.g., https://uitno.box.com/s/tewknveu0vseewif8h21fx82hbgpaysd)</a:t>
            </a:r>
            <a:endParaRPr lang="nb-NO" dirty="0"/>
          </a:p>
        </p:txBody>
      </p:sp>
      <p:sp>
        <p:nvSpPr>
          <p:cNvPr id="4" name="Slide Number Placeholder 3"/>
          <p:cNvSpPr>
            <a:spLocks noGrp="1"/>
          </p:cNvSpPr>
          <p:nvPr>
            <p:ph type="sldNum" sz="quarter" idx="10"/>
          </p:nvPr>
        </p:nvSpPr>
        <p:spPr/>
        <p:txBody>
          <a:bodyPr/>
          <a:lstStyle/>
          <a:p>
            <a:fld id="{DF811066-0135-4CAA-8AD4-89A97190AC00}" type="slidenum">
              <a:rPr lang="en-US" smtClean="0"/>
              <a:t>9</a:t>
            </a:fld>
            <a:endParaRPr lang="en-US"/>
          </a:p>
        </p:txBody>
      </p:sp>
    </p:spTree>
    <p:extLst>
      <p:ext uri="{BB962C8B-B14F-4D97-AF65-F5344CB8AC3E}">
        <p14:creationId xmlns:p14="http://schemas.microsoft.com/office/powerpoint/2010/main" val="111466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it.no/om/enhet/ansatte/person?p_document_id=42300&amp;p_dimension_id=88120" TargetMode="Externa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uit.no/om/enhet/ansatte/person?p_document_id=42316&amp;p_dimension_id=88120" TargetMode="External"/><Relationship Id="rId5" Type="http://schemas.openxmlformats.org/officeDocument/2006/relationships/hyperlink" Target="https://uit.no/om/enhet/ansatte/person?p_document_id=41311&amp;p_dimension_id=226746" TargetMode="External"/><Relationship Id="rId4" Type="http://schemas.openxmlformats.org/officeDocument/2006/relationships/hyperlink" Target="https://uit.no/om/enhet/ansatte/person?p_document_id=174694&amp;p_dimension_id=8812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3500" y="4270375"/>
            <a:ext cx="6400800" cy="1752600"/>
          </a:xfrm>
        </p:spPr>
        <p:txBody>
          <a:bodyPr>
            <a:normAutofit fontScale="85000" lnSpcReduction="20000"/>
          </a:bodyPr>
          <a:lstStyle/>
          <a:p>
            <a:r>
              <a:rPr lang="en-US" dirty="0">
                <a:solidFill>
                  <a:schemeClr val="bg1"/>
                </a:solidFill>
              </a:rPr>
              <a:t>Tove I. Dahl for WP 2.2 </a:t>
            </a:r>
            <a:r>
              <a:rPr lang="en-US" dirty="0" err="1">
                <a:solidFill>
                  <a:schemeClr val="bg1"/>
                </a:solidFill>
              </a:rPr>
              <a:t>gjengen</a:t>
            </a:r>
            <a:r>
              <a:rPr lang="en-US" dirty="0">
                <a:solidFill>
                  <a:schemeClr val="bg1"/>
                </a:solidFill>
              </a:rPr>
              <a:t> </a:t>
            </a:r>
            <a:r>
              <a:rPr lang="en-US" dirty="0" err="1">
                <a:solidFill>
                  <a:schemeClr val="bg1"/>
                </a:solidFill>
              </a:rPr>
              <a:t>ved</a:t>
            </a:r>
            <a:r>
              <a:rPr lang="en-US" dirty="0">
                <a:solidFill>
                  <a:schemeClr val="bg1"/>
                </a:solidFill>
              </a:rPr>
              <a:t> </a:t>
            </a:r>
            <a:r>
              <a:rPr lang="en-US" dirty="0" err="1">
                <a:solidFill>
                  <a:schemeClr val="bg1"/>
                </a:solidFill>
              </a:rPr>
              <a:t>UiT</a:t>
            </a:r>
            <a:endParaRPr lang="en-US" dirty="0">
              <a:solidFill>
                <a:schemeClr val="bg1"/>
              </a:solidFill>
            </a:endParaRPr>
          </a:p>
          <a:p>
            <a:r>
              <a:rPr lang="en-US" dirty="0" err="1">
                <a:solidFill>
                  <a:schemeClr val="bg1"/>
                </a:solidFill>
              </a:rPr>
              <a:t>Opplevelser</a:t>
            </a:r>
            <a:r>
              <a:rPr lang="en-US" dirty="0">
                <a:solidFill>
                  <a:schemeClr val="bg1"/>
                </a:solidFill>
              </a:rPr>
              <a:t> </a:t>
            </a:r>
            <a:r>
              <a:rPr lang="en-US" dirty="0" err="1">
                <a:solidFill>
                  <a:schemeClr val="bg1"/>
                </a:solidFill>
              </a:rPr>
              <a:t>i</a:t>
            </a:r>
            <a:r>
              <a:rPr lang="en-US" dirty="0">
                <a:solidFill>
                  <a:schemeClr val="bg1"/>
                </a:solidFill>
              </a:rPr>
              <a:t> Nord </a:t>
            </a:r>
            <a:r>
              <a:rPr lang="en-US" dirty="0" err="1">
                <a:solidFill>
                  <a:schemeClr val="bg1"/>
                </a:solidFill>
              </a:rPr>
              <a:t>sluttkonferansen</a:t>
            </a:r>
            <a:endParaRPr lang="en-US" dirty="0">
              <a:solidFill>
                <a:schemeClr val="bg1"/>
              </a:solidFill>
            </a:endParaRPr>
          </a:p>
          <a:p>
            <a:r>
              <a:rPr lang="en-US" dirty="0">
                <a:solidFill>
                  <a:schemeClr val="bg1"/>
                </a:solidFill>
              </a:rPr>
              <a:t>15. </a:t>
            </a:r>
            <a:r>
              <a:rPr lang="en-US" dirty="0" err="1">
                <a:solidFill>
                  <a:schemeClr val="bg1"/>
                </a:solidFill>
              </a:rPr>
              <a:t>mai</a:t>
            </a:r>
            <a:r>
              <a:rPr lang="en-US" dirty="0">
                <a:solidFill>
                  <a:schemeClr val="bg1"/>
                </a:solidFill>
              </a:rPr>
              <a:t>, 2017</a:t>
            </a:r>
          </a:p>
          <a:p>
            <a:r>
              <a:rPr lang="en-US" dirty="0">
                <a:solidFill>
                  <a:schemeClr val="bg1"/>
                </a:solidFill>
              </a:rPr>
              <a:t>Oslo</a:t>
            </a:r>
          </a:p>
        </p:txBody>
      </p:sp>
      <p:sp>
        <p:nvSpPr>
          <p:cNvPr id="6" name="Title 5"/>
          <p:cNvSpPr>
            <a:spLocks noGrp="1"/>
          </p:cNvSpPr>
          <p:nvPr>
            <p:ph type="ctrTitle"/>
          </p:nvPr>
        </p:nvSpPr>
        <p:spPr>
          <a:xfrm>
            <a:off x="-38100" y="2514600"/>
            <a:ext cx="9144000" cy="1470025"/>
          </a:xfrm>
        </p:spPr>
        <p:txBody>
          <a:bodyPr>
            <a:normAutofit/>
          </a:bodyPr>
          <a:lstStyle/>
          <a:p>
            <a:r>
              <a:rPr lang="nb-NO" sz="3600" dirty="0">
                <a:solidFill>
                  <a:schemeClr val="bg1"/>
                </a:solidFill>
              </a:rPr>
              <a:t>Psykologi er med på reisen: </a:t>
            </a:r>
            <a:br>
              <a:rPr lang="nb-NO" sz="3600" dirty="0">
                <a:solidFill>
                  <a:schemeClr val="bg1"/>
                </a:solidFill>
              </a:rPr>
            </a:br>
            <a:r>
              <a:rPr lang="nb-NO" sz="3600" dirty="0">
                <a:solidFill>
                  <a:schemeClr val="bg1"/>
                </a:solidFill>
              </a:rPr>
              <a:t>Verdien av utforskende tanker, følelser og lyst</a:t>
            </a:r>
          </a:p>
        </p:txBody>
      </p:sp>
      <p:pic>
        <p:nvPicPr>
          <p:cNvPr id="2" name="Picture 1"/>
          <p:cNvPicPr>
            <a:picLocks noChangeAspect="1"/>
          </p:cNvPicPr>
          <p:nvPr/>
        </p:nvPicPr>
        <p:blipFill>
          <a:blip r:embed="rId3"/>
          <a:stretch>
            <a:fillRect/>
          </a:stretch>
        </p:blipFill>
        <p:spPr>
          <a:xfrm>
            <a:off x="-38100" y="0"/>
            <a:ext cx="9220200" cy="1846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1107281"/>
            <a:ext cx="4800600" cy="560070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685800"/>
            <a:ext cx="6248400" cy="6539023"/>
          </a:xfrm>
          <a:prstGeom prst="rect">
            <a:avLst/>
          </a:prstGeom>
        </p:spPr>
      </p:pic>
      <p:sp>
        <p:nvSpPr>
          <p:cNvPr id="2" name="Title 1"/>
          <p:cNvSpPr>
            <a:spLocks noGrp="1"/>
          </p:cNvSpPr>
          <p:nvPr>
            <p:ph type="title"/>
          </p:nvPr>
        </p:nvSpPr>
        <p:spPr/>
        <p:txBody>
          <a:bodyPr>
            <a:normAutofit/>
          </a:bodyPr>
          <a:lstStyle/>
          <a:p>
            <a:r>
              <a:rPr lang="nb-NO" dirty="0"/>
              <a:t>Verdi for norsk reiseliv</a:t>
            </a:r>
          </a:p>
        </p:txBody>
      </p:sp>
      <p:sp>
        <p:nvSpPr>
          <p:cNvPr id="6" name="TextBox 5"/>
          <p:cNvSpPr txBox="1"/>
          <p:nvPr/>
        </p:nvSpPr>
        <p:spPr>
          <a:xfrm>
            <a:off x="330830" y="1196400"/>
            <a:ext cx="6478761" cy="5509200"/>
          </a:xfrm>
          <a:prstGeom prst="rect">
            <a:avLst/>
          </a:prstGeom>
          <a:noFill/>
        </p:spPr>
        <p:txBody>
          <a:bodyPr wrap="none" rtlCol="0">
            <a:spAutoFit/>
          </a:bodyPr>
          <a:lstStyle/>
          <a:p>
            <a:r>
              <a:rPr lang="nb-NO" sz="3200" dirty="0"/>
              <a:t>For gode </a:t>
            </a:r>
            <a:r>
              <a:rPr lang="nb-NO" sz="3200" b="1" dirty="0" err="1">
                <a:solidFill>
                  <a:srgbClr val="FF0000"/>
                </a:solidFill>
              </a:rPr>
              <a:t>eudaimoniske</a:t>
            </a:r>
            <a:r>
              <a:rPr lang="nb-NO" sz="3200" dirty="0"/>
              <a:t> opplevelser</a:t>
            </a:r>
          </a:p>
          <a:p>
            <a:endParaRPr lang="nb-NO" sz="3200" dirty="0"/>
          </a:p>
          <a:p>
            <a:r>
              <a:rPr lang="nb-NO" sz="3200" dirty="0"/>
              <a:t>Hvorfor, når hvordan skal vi satse på…</a:t>
            </a:r>
          </a:p>
          <a:p>
            <a:r>
              <a:rPr lang="nb-NO" sz="3200" dirty="0"/>
              <a:t>	hvordan folk tenker?</a:t>
            </a:r>
          </a:p>
          <a:p>
            <a:r>
              <a:rPr lang="nb-NO" sz="3200" dirty="0"/>
              <a:t>	hva folk føler?</a:t>
            </a:r>
          </a:p>
          <a:p>
            <a:r>
              <a:rPr lang="nb-NO" sz="3200" dirty="0"/>
              <a:t>	personlig betydning?</a:t>
            </a:r>
          </a:p>
          <a:p>
            <a:endParaRPr lang="nb-NO" sz="3200" dirty="0"/>
          </a:p>
          <a:p>
            <a:r>
              <a:rPr lang="nb-NO" sz="3200" dirty="0"/>
              <a:t>Hvordan kan vi måle det </a:t>
            </a:r>
          </a:p>
          <a:p>
            <a:r>
              <a:rPr lang="nb-NO" sz="3200" dirty="0"/>
              <a:t>bedre?</a:t>
            </a:r>
          </a:p>
          <a:p>
            <a:endParaRPr lang="nb-NO" sz="3200" dirty="0"/>
          </a:p>
          <a:p>
            <a:r>
              <a:rPr lang="nb-NO" sz="3200" dirty="0"/>
              <a:t>Hva da, hva nå?</a:t>
            </a:r>
          </a:p>
        </p:txBody>
      </p:sp>
    </p:spTree>
    <p:extLst>
      <p:ext uri="{BB962C8B-B14F-4D97-AF65-F5344CB8AC3E}">
        <p14:creationId xmlns:p14="http://schemas.microsoft.com/office/powerpoint/2010/main" val="30112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a:xfrm>
            <a:off x="-152400" y="1143000"/>
            <a:ext cx="9753600" cy="4525963"/>
          </a:xfrm>
        </p:spPr>
        <p:txBody>
          <a:bodyPr>
            <a:normAutofit/>
          </a:bodyPr>
          <a:lstStyle/>
          <a:p>
            <a:pPr marL="0" indent="0">
              <a:buNone/>
            </a:pPr>
            <a:r>
              <a:rPr lang="nb-NO" sz="24000" b="1" dirty="0">
                <a:solidFill>
                  <a:schemeClr val="bg1"/>
                </a:solidFill>
              </a:rPr>
              <a:t>BONUS</a:t>
            </a:r>
          </a:p>
        </p:txBody>
      </p:sp>
    </p:spTree>
    <p:extLst>
      <p:ext uri="{BB962C8B-B14F-4D97-AF65-F5344CB8AC3E}">
        <p14:creationId xmlns:p14="http://schemas.microsoft.com/office/powerpoint/2010/main" val="195714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Veien videre</a:t>
            </a:r>
          </a:p>
        </p:txBody>
      </p:sp>
      <p:pic>
        <p:nvPicPr>
          <p:cNvPr id="4" name="Picture 3"/>
          <p:cNvPicPr>
            <a:picLocks noChangeAspect="1"/>
          </p:cNvPicPr>
          <p:nvPr/>
        </p:nvPicPr>
        <p:blipFill>
          <a:blip r:embed="rId3"/>
          <a:stretch>
            <a:fillRect/>
          </a:stretch>
        </p:blipFill>
        <p:spPr>
          <a:xfrm>
            <a:off x="441542" y="1371600"/>
            <a:ext cx="4601828" cy="1935162"/>
          </a:xfrm>
          <a:prstGeom prst="rect">
            <a:avLst/>
          </a:prstGeom>
        </p:spPr>
      </p:pic>
      <p:pic>
        <p:nvPicPr>
          <p:cNvPr id="5" name="Picture 4"/>
          <p:cNvPicPr>
            <a:picLocks noChangeAspect="1"/>
          </p:cNvPicPr>
          <p:nvPr/>
        </p:nvPicPr>
        <p:blipFill>
          <a:blip r:embed="rId4"/>
          <a:stretch>
            <a:fillRect/>
          </a:stretch>
        </p:blipFill>
        <p:spPr>
          <a:xfrm>
            <a:off x="436323" y="1447800"/>
            <a:ext cx="1662129" cy="619929"/>
          </a:xfrm>
          <a:prstGeom prst="rect">
            <a:avLst/>
          </a:prstGeom>
        </p:spPr>
      </p:pic>
      <p:pic>
        <p:nvPicPr>
          <p:cNvPr id="6" name="Picture 5"/>
          <p:cNvPicPr>
            <a:picLocks noChangeAspect="1"/>
          </p:cNvPicPr>
          <p:nvPr/>
        </p:nvPicPr>
        <p:blipFill>
          <a:blip r:embed="rId5"/>
          <a:stretch>
            <a:fillRect/>
          </a:stretch>
        </p:blipFill>
        <p:spPr>
          <a:xfrm>
            <a:off x="472858" y="3430651"/>
            <a:ext cx="4570512" cy="3232005"/>
          </a:xfrm>
          <a:prstGeom prst="rect">
            <a:avLst/>
          </a:prstGeom>
        </p:spPr>
      </p:pic>
      <p:sp>
        <p:nvSpPr>
          <p:cNvPr id="7" name="TextBox 6"/>
          <p:cNvSpPr txBox="1"/>
          <p:nvPr/>
        </p:nvSpPr>
        <p:spPr>
          <a:xfrm>
            <a:off x="5257800" y="1371599"/>
            <a:ext cx="3594745" cy="1938992"/>
          </a:xfrm>
          <a:prstGeom prst="rect">
            <a:avLst/>
          </a:prstGeom>
          <a:solidFill>
            <a:schemeClr val="accent1">
              <a:lumMod val="40000"/>
              <a:lumOff val="60000"/>
            </a:schemeClr>
          </a:solidFill>
        </p:spPr>
        <p:txBody>
          <a:bodyPr wrap="square" rtlCol="0">
            <a:spAutoFit/>
          </a:bodyPr>
          <a:lstStyle/>
          <a:p>
            <a:pPr algn="ctr"/>
            <a:r>
              <a:rPr lang="nb-NO" sz="4000" dirty="0"/>
              <a:t>Centre for </a:t>
            </a:r>
          </a:p>
          <a:p>
            <a:pPr algn="ctr"/>
            <a:r>
              <a:rPr lang="nb-NO" sz="4000" dirty="0" err="1"/>
              <a:t>Sustainable</a:t>
            </a:r>
            <a:r>
              <a:rPr lang="nb-NO" sz="4000" dirty="0"/>
              <a:t> </a:t>
            </a:r>
          </a:p>
          <a:p>
            <a:pPr algn="ctr"/>
            <a:r>
              <a:rPr lang="nb-NO" sz="4000" dirty="0"/>
              <a:t>Arctic </a:t>
            </a:r>
            <a:r>
              <a:rPr lang="nb-NO" sz="4000" dirty="0" err="1"/>
              <a:t>Tourism</a:t>
            </a:r>
            <a:endParaRPr lang="nb-NO" sz="4000" dirty="0"/>
          </a:p>
        </p:txBody>
      </p:sp>
      <p:pic>
        <p:nvPicPr>
          <p:cNvPr id="8" name="Picture 7"/>
          <p:cNvPicPr>
            <a:picLocks noChangeAspect="1"/>
          </p:cNvPicPr>
          <p:nvPr/>
        </p:nvPicPr>
        <p:blipFill>
          <a:blip r:embed="rId6"/>
          <a:stretch>
            <a:fillRect/>
          </a:stretch>
        </p:blipFill>
        <p:spPr>
          <a:xfrm>
            <a:off x="5231704" y="3430651"/>
            <a:ext cx="1800225" cy="3230353"/>
          </a:xfrm>
          <a:prstGeom prst="rect">
            <a:avLst/>
          </a:prstGeom>
        </p:spPr>
      </p:pic>
      <p:pic>
        <p:nvPicPr>
          <p:cNvPr id="9" name="Picture 8"/>
          <p:cNvPicPr>
            <a:picLocks noChangeAspect="1"/>
          </p:cNvPicPr>
          <p:nvPr/>
        </p:nvPicPr>
        <p:blipFill>
          <a:blip r:embed="rId7"/>
          <a:stretch>
            <a:fillRect/>
          </a:stretch>
        </p:blipFill>
        <p:spPr>
          <a:xfrm>
            <a:off x="7124868" y="3733800"/>
            <a:ext cx="1727677" cy="2927204"/>
          </a:xfrm>
          <a:prstGeom prst="rect">
            <a:avLst/>
          </a:prstGeom>
        </p:spPr>
      </p:pic>
    </p:spTree>
    <p:extLst>
      <p:ext uri="{BB962C8B-B14F-4D97-AF65-F5344CB8AC3E}">
        <p14:creationId xmlns:p14="http://schemas.microsoft.com/office/powerpoint/2010/main" val="14242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4918">
            <a:off x="2609097" y="365222"/>
            <a:ext cx="8229600" cy="7848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2166"/>
            <a:ext cx="3950651" cy="2906960"/>
          </a:xfrm>
          <a:prstGeom prst="rect">
            <a:avLst/>
          </a:prstGeom>
        </p:spPr>
      </p:pic>
    </p:spTree>
    <p:extLst>
      <p:ext uri="{BB962C8B-B14F-4D97-AF65-F5344CB8AC3E}">
        <p14:creationId xmlns:p14="http://schemas.microsoft.com/office/powerpoint/2010/main" val="169724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3600" dirty="0">
                <a:solidFill>
                  <a:schemeClr val="accent5">
                    <a:lumMod val="60000"/>
                    <a:lumOff val="40000"/>
                  </a:schemeClr>
                </a:solidFill>
              </a:rPr>
              <a:t>Tusen takk til NFR og Opplevelser i Nord </a:t>
            </a:r>
            <a:br>
              <a:rPr lang="nb-NO" sz="3600" dirty="0">
                <a:solidFill>
                  <a:schemeClr val="accent5">
                    <a:lumMod val="60000"/>
                    <a:lumOff val="40000"/>
                  </a:schemeClr>
                </a:solidFill>
              </a:rPr>
            </a:br>
            <a:r>
              <a:rPr lang="nb-NO" sz="3600" dirty="0">
                <a:solidFill>
                  <a:schemeClr val="accent5">
                    <a:lumMod val="60000"/>
                    <a:lumOff val="40000"/>
                  </a:schemeClr>
                </a:solidFill>
              </a:rPr>
              <a:t>for denne flotte reisen sammen!</a:t>
            </a:r>
          </a:p>
        </p:txBody>
      </p:sp>
      <p:sp>
        <p:nvSpPr>
          <p:cNvPr id="3" name="Content Placeholder 2"/>
          <p:cNvSpPr>
            <a:spLocks noGrp="1"/>
          </p:cNvSpPr>
          <p:nvPr>
            <p:ph idx="1"/>
          </p:nvPr>
        </p:nvSpPr>
        <p:spPr/>
        <p:txBody>
          <a:bodyPr>
            <a:noAutofit/>
          </a:bodyPr>
          <a:lstStyle/>
          <a:p>
            <a:pPr marL="0" indent="0">
              <a:buNone/>
            </a:pPr>
            <a:r>
              <a:rPr lang="nb-NO" sz="30000" dirty="0">
                <a:solidFill>
                  <a:schemeClr val="tx2">
                    <a:lumMod val="60000"/>
                    <a:lumOff val="40000"/>
                  </a:schemeClr>
                </a:solidFill>
              </a:rPr>
              <a:t>TAKK</a:t>
            </a:r>
          </a:p>
        </p:txBody>
      </p:sp>
    </p:spTree>
    <p:extLst>
      <p:ext uri="{BB962C8B-B14F-4D97-AF65-F5344CB8AC3E}">
        <p14:creationId xmlns:p14="http://schemas.microsoft.com/office/powerpoint/2010/main" val="227145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 y="5087297"/>
            <a:ext cx="9220200" cy="1846903"/>
          </a:xfrm>
          <a:prstGeom prst="rect">
            <a:avLst/>
          </a:prstGeom>
        </p:spPr>
      </p:pic>
      <p:sp>
        <p:nvSpPr>
          <p:cNvPr id="2" name="Title 1"/>
          <p:cNvSpPr>
            <a:spLocks noGrp="1"/>
          </p:cNvSpPr>
          <p:nvPr>
            <p:ph type="title"/>
          </p:nvPr>
        </p:nvSpPr>
        <p:spPr/>
        <p:txBody>
          <a:bodyPr>
            <a:normAutofit/>
          </a:bodyPr>
          <a:lstStyle/>
          <a:p>
            <a:r>
              <a:rPr lang="nb-NO" sz="3200" dirty="0">
                <a:solidFill>
                  <a:schemeClr val="accent5">
                    <a:lumMod val="60000"/>
                    <a:lumOff val="40000"/>
                  </a:schemeClr>
                </a:solidFill>
              </a:rPr>
              <a:t>Takk til alle som har vært med på WP 2.2</a:t>
            </a:r>
            <a:br>
              <a:rPr lang="nb-NO" sz="3200" dirty="0">
                <a:solidFill>
                  <a:schemeClr val="accent5">
                    <a:lumMod val="60000"/>
                    <a:lumOff val="40000"/>
                  </a:schemeClr>
                </a:solidFill>
              </a:rPr>
            </a:br>
            <a:endParaRPr lang="nb-NO" sz="3200" dirty="0">
              <a:solidFill>
                <a:schemeClr val="accent5">
                  <a:lumMod val="60000"/>
                  <a:lumOff val="40000"/>
                </a:schemeClr>
              </a:solidFill>
            </a:endParaRPr>
          </a:p>
        </p:txBody>
      </p:sp>
      <p:sp>
        <p:nvSpPr>
          <p:cNvPr id="3" name="TextBox 2"/>
          <p:cNvSpPr txBox="1"/>
          <p:nvPr/>
        </p:nvSpPr>
        <p:spPr>
          <a:xfrm>
            <a:off x="339404" y="1066800"/>
            <a:ext cx="2378408" cy="4093428"/>
          </a:xfrm>
          <a:prstGeom prst="rect">
            <a:avLst/>
          </a:prstGeom>
          <a:noFill/>
        </p:spPr>
        <p:txBody>
          <a:bodyPr wrap="none" rtlCol="0">
            <a:spAutoFit/>
          </a:bodyPr>
          <a:lstStyle/>
          <a:p>
            <a:r>
              <a:rPr lang="nb-NO" sz="1200" b="1" dirty="0">
                <a:solidFill>
                  <a:schemeClr val="accent6">
                    <a:lumMod val="60000"/>
                    <a:lumOff val="40000"/>
                  </a:schemeClr>
                </a:solidFill>
              </a:rPr>
              <a:t>KJERNELAGET</a:t>
            </a:r>
          </a:p>
          <a:p>
            <a:r>
              <a:rPr lang="nb-NO" sz="1200" dirty="0">
                <a:solidFill>
                  <a:schemeClr val="accent6">
                    <a:lumMod val="60000"/>
                    <a:lumOff val="40000"/>
                  </a:schemeClr>
                </a:solidFill>
              </a:rPr>
              <a:t>John Vegard Bjørklund</a:t>
            </a:r>
          </a:p>
          <a:p>
            <a:r>
              <a:rPr lang="nb-NO" sz="1200" dirty="0">
                <a:solidFill>
                  <a:schemeClr val="accent6">
                    <a:lumMod val="60000"/>
                    <a:lumOff val="40000"/>
                  </a:schemeClr>
                </a:solidFill>
              </a:rPr>
              <a:t>Tove I. Dahl</a:t>
            </a:r>
          </a:p>
          <a:p>
            <a:r>
              <a:rPr lang="nb-NO" sz="1200" dirty="0">
                <a:solidFill>
                  <a:schemeClr val="accent6">
                    <a:lumMod val="60000"/>
                    <a:lumOff val="40000"/>
                  </a:schemeClr>
                </a:solidFill>
              </a:rPr>
              <a:t>Trine Dahl Krane</a:t>
            </a:r>
          </a:p>
          <a:p>
            <a:r>
              <a:rPr lang="nb-NO" sz="1200" dirty="0">
                <a:solidFill>
                  <a:schemeClr val="accent6">
                    <a:lumMod val="60000"/>
                    <a:lumOff val="40000"/>
                  </a:schemeClr>
                </a:solidFill>
              </a:rPr>
              <a:t>Jon-André </a:t>
            </a:r>
            <a:r>
              <a:rPr lang="nb-NO" sz="1200" dirty="0" err="1">
                <a:solidFill>
                  <a:schemeClr val="accent6">
                    <a:lumMod val="60000"/>
                    <a:lumOff val="40000"/>
                  </a:schemeClr>
                </a:solidFill>
              </a:rPr>
              <a:t>Dalbakk</a:t>
            </a:r>
            <a:endParaRPr lang="nb-NO" sz="1200" dirty="0">
              <a:solidFill>
                <a:schemeClr val="accent6">
                  <a:lumMod val="60000"/>
                  <a:lumOff val="40000"/>
                </a:schemeClr>
              </a:solidFill>
            </a:endParaRPr>
          </a:p>
          <a:p>
            <a:r>
              <a:rPr lang="nb-NO" sz="1200" dirty="0">
                <a:solidFill>
                  <a:schemeClr val="accent6">
                    <a:lumMod val="60000"/>
                    <a:lumOff val="40000"/>
                  </a:schemeClr>
                </a:solidFill>
              </a:rPr>
              <a:t>Audun Hetland</a:t>
            </a:r>
          </a:p>
          <a:p>
            <a:r>
              <a:rPr lang="nb-NO" sz="1200" dirty="0">
                <a:solidFill>
                  <a:schemeClr val="accent6">
                    <a:lumMod val="60000"/>
                    <a:lumOff val="40000"/>
                  </a:schemeClr>
                </a:solidFill>
              </a:rPr>
              <a:t>Nina Prebensen </a:t>
            </a:r>
          </a:p>
          <a:p>
            <a:r>
              <a:rPr lang="nb-NO" sz="1200" dirty="0">
                <a:solidFill>
                  <a:schemeClr val="accent6">
                    <a:lumMod val="60000"/>
                    <a:lumOff val="40000"/>
                  </a:schemeClr>
                </a:solidFill>
              </a:rPr>
              <a:t>Joar </a:t>
            </a:r>
            <a:r>
              <a:rPr lang="nb-NO" sz="1200" dirty="0" err="1">
                <a:solidFill>
                  <a:schemeClr val="accent6">
                    <a:lumMod val="60000"/>
                    <a:lumOff val="40000"/>
                  </a:schemeClr>
                </a:solidFill>
              </a:rPr>
              <a:t>Vittersø</a:t>
            </a:r>
            <a:endParaRPr lang="nb-NO" sz="1200" dirty="0">
              <a:solidFill>
                <a:schemeClr val="accent6">
                  <a:lumMod val="60000"/>
                  <a:lumOff val="40000"/>
                </a:schemeClr>
              </a:solidFill>
            </a:endParaRPr>
          </a:p>
          <a:p>
            <a:r>
              <a:rPr lang="nb-NO" sz="1200" dirty="0" err="1">
                <a:solidFill>
                  <a:schemeClr val="accent6">
                    <a:lumMod val="60000"/>
                    <a:lumOff val="40000"/>
                  </a:schemeClr>
                </a:solidFill>
              </a:rPr>
              <a:t>Gerit</a:t>
            </a:r>
            <a:r>
              <a:rPr lang="nb-NO" sz="1200" dirty="0">
                <a:solidFill>
                  <a:schemeClr val="accent6">
                    <a:lumMod val="60000"/>
                    <a:lumOff val="40000"/>
                  </a:schemeClr>
                </a:solidFill>
              </a:rPr>
              <a:t> </a:t>
            </a:r>
            <a:r>
              <a:rPr lang="nb-NO" sz="1200" dirty="0" err="1">
                <a:solidFill>
                  <a:schemeClr val="accent6">
                    <a:lumMod val="60000"/>
                    <a:lumOff val="40000"/>
                  </a:schemeClr>
                </a:solidFill>
              </a:rPr>
              <a:t>Pfuhl</a:t>
            </a:r>
            <a:endParaRPr lang="nb-NO" sz="1200" dirty="0">
              <a:solidFill>
                <a:schemeClr val="accent6">
                  <a:lumMod val="60000"/>
                  <a:lumOff val="40000"/>
                </a:schemeClr>
              </a:solidFill>
            </a:endParaRPr>
          </a:p>
          <a:p>
            <a:endParaRPr lang="nb-NO" sz="1200" dirty="0">
              <a:solidFill>
                <a:schemeClr val="accent6">
                  <a:lumMod val="60000"/>
                  <a:lumOff val="40000"/>
                </a:schemeClr>
              </a:solidFill>
            </a:endParaRPr>
          </a:p>
          <a:p>
            <a:r>
              <a:rPr lang="nb-NO" sz="1200" b="1" dirty="0">
                <a:solidFill>
                  <a:schemeClr val="accent6">
                    <a:lumMod val="60000"/>
                    <a:lumOff val="40000"/>
                  </a:schemeClr>
                </a:solidFill>
              </a:rPr>
              <a:t>NØKKELSPILLERE NÅR DET GJALDT</a:t>
            </a:r>
          </a:p>
          <a:p>
            <a:r>
              <a:rPr lang="nb-NO" sz="1200" dirty="0">
                <a:solidFill>
                  <a:schemeClr val="accent6">
                    <a:lumMod val="60000"/>
                    <a:lumOff val="40000"/>
                  </a:schemeClr>
                </a:solidFill>
              </a:rPr>
              <a:t>Liv Dahl</a:t>
            </a:r>
          </a:p>
          <a:p>
            <a:r>
              <a:rPr lang="nb-NO" sz="1200" dirty="0">
                <a:solidFill>
                  <a:schemeClr val="accent6">
                    <a:lumMod val="60000"/>
                    <a:lumOff val="40000"/>
                  </a:schemeClr>
                </a:solidFill>
              </a:rPr>
              <a:t>Christian Ekeland</a:t>
            </a:r>
          </a:p>
          <a:p>
            <a:r>
              <a:rPr lang="nb-NO" sz="1200" dirty="0">
                <a:solidFill>
                  <a:schemeClr val="accent6">
                    <a:lumMod val="60000"/>
                    <a:lumOff val="40000"/>
                  </a:schemeClr>
                </a:solidFill>
              </a:rPr>
              <a:t>Pia </a:t>
            </a:r>
            <a:r>
              <a:rPr lang="nb-NO" sz="1200" dirty="0" err="1">
                <a:solidFill>
                  <a:schemeClr val="accent6">
                    <a:lumMod val="60000"/>
                    <a:lumOff val="40000"/>
                  </a:schemeClr>
                </a:solidFill>
              </a:rPr>
              <a:t>Entner</a:t>
            </a:r>
            <a:endParaRPr lang="nb-NO" sz="1200" dirty="0">
              <a:solidFill>
                <a:schemeClr val="accent6">
                  <a:lumMod val="60000"/>
                  <a:lumOff val="40000"/>
                </a:schemeClr>
              </a:solidFill>
            </a:endParaRPr>
          </a:p>
          <a:p>
            <a:r>
              <a:rPr lang="nb-NO" sz="1200" dirty="0">
                <a:solidFill>
                  <a:schemeClr val="accent6">
                    <a:lumMod val="60000"/>
                    <a:lumOff val="40000"/>
                  </a:schemeClr>
                </a:solidFill>
              </a:rPr>
              <a:t>Kenneth Fagermo</a:t>
            </a:r>
          </a:p>
          <a:p>
            <a:r>
              <a:rPr lang="nb-NO" sz="1200" dirty="0">
                <a:solidFill>
                  <a:schemeClr val="accent6">
                    <a:lumMod val="60000"/>
                    <a:lumOff val="40000"/>
                  </a:schemeClr>
                </a:solidFill>
              </a:rPr>
              <a:t>Ann-Mari Johansen </a:t>
            </a:r>
          </a:p>
          <a:p>
            <a:r>
              <a:rPr lang="nb-NO" sz="1200" dirty="0">
                <a:solidFill>
                  <a:schemeClr val="accent6">
                    <a:lumMod val="60000"/>
                    <a:lumOff val="40000"/>
                  </a:schemeClr>
                </a:solidFill>
              </a:rPr>
              <a:t>Eirik Kjelstrup</a:t>
            </a:r>
          </a:p>
          <a:p>
            <a:r>
              <a:rPr lang="nb-NO" sz="1200" dirty="0">
                <a:solidFill>
                  <a:schemeClr val="accent6">
                    <a:lumMod val="60000"/>
                    <a:lumOff val="40000"/>
                  </a:schemeClr>
                </a:solidFill>
              </a:rPr>
              <a:t>Benedicte Langseth-Eide</a:t>
            </a:r>
          </a:p>
          <a:p>
            <a:r>
              <a:rPr lang="nb-NO" sz="1200" dirty="0">
                <a:solidFill>
                  <a:schemeClr val="accent6">
                    <a:lumMod val="60000"/>
                    <a:lumOff val="40000"/>
                  </a:schemeClr>
                </a:solidFill>
              </a:rPr>
              <a:t>Matthias </a:t>
            </a:r>
            <a:r>
              <a:rPr lang="nb-NO" sz="1200" dirty="0" err="1">
                <a:solidFill>
                  <a:schemeClr val="accent6">
                    <a:lumMod val="60000"/>
                    <a:lumOff val="40000"/>
                  </a:schemeClr>
                </a:solidFill>
              </a:rPr>
              <a:t>Mittner</a:t>
            </a:r>
            <a:endParaRPr lang="nb-NO" sz="1200" dirty="0">
              <a:solidFill>
                <a:schemeClr val="accent6">
                  <a:lumMod val="60000"/>
                  <a:lumOff val="40000"/>
                </a:schemeClr>
              </a:solidFill>
            </a:endParaRPr>
          </a:p>
          <a:p>
            <a:r>
              <a:rPr lang="nb-NO" sz="1200" dirty="0">
                <a:solidFill>
                  <a:schemeClr val="accent6">
                    <a:lumMod val="60000"/>
                    <a:lumOff val="40000"/>
                  </a:schemeClr>
                </a:solidFill>
              </a:rPr>
              <a:t>Simen Bø Wie</a:t>
            </a:r>
          </a:p>
          <a:p>
            <a:r>
              <a:rPr lang="nb-NO" sz="1200" dirty="0">
                <a:solidFill>
                  <a:schemeClr val="accent6">
                    <a:lumMod val="60000"/>
                    <a:lumOff val="40000"/>
                  </a:schemeClr>
                </a:solidFill>
              </a:rPr>
              <a:t>Morten </a:t>
            </a:r>
            <a:r>
              <a:rPr lang="nb-NO" sz="1200" dirty="0" err="1">
                <a:solidFill>
                  <a:schemeClr val="accent6">
                    <a:lumMod val="60000"/>
                    <a:lumOff val="40000"/>
                  </a:schemeClr>
                </a:solidFill>
              </a:rPr>
              <a:t>Øvervoll</a:t>
            </a:r>
            <a:endParaRPr lang="nb-NO" sz="1200" dirty="0">
              <a:solidFill>
                <a:schemeClr val="accent6">
                  <a:lumMod val="60000"/>
                  <a:lumOff val="40000"/>
                </a:schemeClr>
              </a:solidFill>
            </a:endParaRPr>
          </a:p>
          <a:p>
            <a:endParaRPr lang="nb-NO" sz="800" dirty="0">
              <a:solidFill>
                <a:schemeClr val="accent6">
                  <a:lumMod val="60000"/>
                  <a:lumOff val="40000"/>
                </a:schemeClr>
              </a:solidFill>
            </a:endParaRPr>
          </a:p>
        </p:txBody>
      </p:sp>
      <p:sp>
        <p:nvSpPr>
          <p:cNvPr id="6" name="TextBox 5"/>
          <p:cNvSpPr txBox="1"/>
          <p:nvPr/>
        </p:nvSpPr>
        <p:spPr>
          <a:xfrm>
            <a:off x="3573182" y="1066800"/>
            <a:ext cx="2294218" cy="3970318"/>
          </a:xfrm>
          <a:prstGeom prst="rect">
            <a:avLst/>
          </a:prstGeom>
          <a:noFill/>
        </p:spPr>
        <p:txBody>
          <a:bodyPr wrap="none" rtlCol="0">
            <a:spAutoFit/>
          </a:bodyPr>
          <a:lstStyle/>
          <a:p>
            <a:r>
              <a:rPr lang="nb-NO" sz="1200" b="1" dirty="0">
                <a:solidFill>
                  <a:schemeClr val="accent6">
                    <a:lumMod val="60000"/>
                    <a:lumOff val="40000"/>
                  </a:schemeClr>
                </a:solidFill>
              </a:rPr>
              <a:t>ANDRE SOM GJORDE DET MULIG</a:t>
            </a:r>
          </a:p>
          <a:p>
            <a:r>
              <a:rPr lang="nb-NO" sz="1200" dirty="0">
                <a:solidFill>
                  <a:schemeClr val="accent6">
                    <a:lumMod val="60000"/>
                    <a:lumOff val="40000"/>
                  </a:schemeClr>
                </a:solidFill>
              </a:rPr>
              <a:t>Ingebjørg Amundsen</a:t>
            </a:r>
          </a:p>
          <a:p>
            <a:r>
              <a:rPr lang="nb-NO" sz="1200" dirty="0">
                <a:solidFill>
                  <a:schemeClr val="accent6">
                    <a:lumMod val="60000"/>
                    <a:lumOff val="40000"/>
                  </a:schemeClr>
                </a:solidFill>
              </a:rPr>
              <a:t>Marthe Bjerke</a:t>
            </a:r>
          </a:p>
          <a:p>
            <a:r>
              <a:rPr lang="nb-NO" sz="1200" dirty="0">
                <a:solidFill>
                  <a:schemeClr val="accent6">
                    <a:lumMod val="60000"/>
                    <a:lumOff val="40000"/>
                  </a:schemeClr>
                </a:solidFill>
              </a:rPr>
              <a:t>Randi </a:t>
            </a:r>
            <a:r>
              <a:rPr lang="nb-NO" sz="1200" dirty="0" err="1">
                <a:solidFill>
                  <a:schemeClr val="accent6">
                    <a:lumMod val="60000"/>
                    <a:lumOff val="40000"/>
                  </a:schemeClr>
                </a:solidFill>
              </a:rPr>
              <a:t>Buckley</a:t>
            </a:r>
            <a:endParaRPr lang="nb-NO" sz="1200" dirty="0">
              <a:solidFill>
                <a:schemeClr val="accent6">
                  <a:lumMod val="60000"/>
                  <a:lumOff val="40000"/>
                </a:schemeClr>
              </a:solidFill>
            </a:endParaRPr>
          </a:p>
          <a:p>
            <a:r>
              <a:rPr lang="nb-NO" sz="1200" dirty="0">
                <a:solidFill>
                  <a:schemeClr val="accent6">
                    <a:lumMod val="60000"/>
                    <a:lumOff val="40000"/>
                  </a:schemeClr>
                </a:solidFill>
              </a:rPr>
              <a:t>Annie Karlsson Dahl</a:t>
            </a:r>
          </a:p>
          <a:p>
            <a:r>
              <a:rPr lang="nb-NO" sz="1200" dirty="0">
                <a:solidFill>
                  <a:schemeClr val="accent6">
                    <a:lumMod val="60000"/>
                    <a:lumOff val="40000"/>
                  </a:schemeClr>
                </a:solidFill>
              </a:rPr>
              <a:t>Jesper Arntzen Engedal</a:t>
            </a:r>
          </a:p>
          <a:p>
            <a:r>
              <a:rPr lang="nb-NO" sz="1200" dirty="0">
                <a:solidFill>
                  <a:schemeClr val="accent6">
                    <a:lumMod val="60000"/>
                    <a:lumOff val="40000"/>
                  </a:schemeClr>
                </a:solidFill>
              </a:rPr>
              <a:t>Frida Heggelund</a:t>
            </a:r>
          </a:p>
          <a:p>
            <a:r>
              <a:rPr lang="nb-NO" sz="1200" dirty="0">
                <a:solidFill>
                  <a:schemeClr val="accent6">
                    <a:lumMod val="60000"/>
                    <a:lumOff val="40000"/>
                  </a:schemeClr>
                </a:solidFill>
              </a:rPr>
              <a:t>Marianne Hellebust</a:t>
            </a:r>
          </a:p>
          <a:p>
            <a:r>
              <a:rPr lang="nb-NO" sz="1200" dirty="0">
                <a:solidFill>
                  <a:schemeClr val="accent6">
                    <a:lumMod val="60000"/>
                    <a:lumOff val="40000"/>
                  </a:schemeClr>
                </a:solidFill>
              </a:rPr>
              <a:t>Anniken Hoel</a:t>
            </a:r>
          </a:p>
          <a:p>
            <a:r>
              <a:rPr lang="nb-NO" sz="1200" dirty="0">
                <a:solidFill>
                  <a:schemeClr val="accent6">
                    <a:lumMod val="60000"/>
                    <a:lumOff val="40000"/>
                  </a:schemeClr>
                </a:solidFill>
              </a:rPr>
              <a:t>Anniken Jensen</a:t>
            </a:r>
          </a:p>
          <a:p>
            <a:r>
              <a:rPr lang="nb-NO" sz="1200" dirty="0">
                <a:solidFill>
                  <a:schemeClr val="accent6">
                    <a:lumMod val="60000"/>
                    <a:lumOff val="40000"/>
                  </a:schemeClr>
                </a:solidFill>
              </a:rPr>
              <a:t>Gurli Johansen</a:t>
            </a:r>
          </a:p>
          <a:p>
            <a:r>
              <a:rPr lang="nb-NO" sz="1200" dirty="0">
                <a:solidFill>
                  <a:schemeClr val="accent6">
                    <a:lumMod val="60000"/>
                    <a:lumOff val="40000"/>
                  </a:schemeClr>
                </a:solidFill>
              </a:rPr>
              <a:t>Oda Johnsen</a:t>
            </a:r>
          </a:p>
          <a:p>
            <a:r>
              <a:rPr lang="nb-NO" sz="1200" dirty="0">
                <a:solidFill>
                  <a:schemeClr val="accent6">
                    <a:lumMod val="60000"/>
                    <a:lumOff val="40000"/>
                  </a:schemeClr>
                </a:solidFill>
              </a:rPr>
              <a:t>Eivind Feren Kaltenborn</a:t>
            </a:r>
          </a:p>
          <a:p>
            <a:r>
              <a:rPr lang="nb-NO" sz="1200" dirty="0">
                <a:solidFill>
                  <a:schemeClr val="accent6">
                    <a:lumMod val="60000"/>
                    <a:lumOff val="40000"/>
                  </a:schemeClr>
                </a:solidFill>
              </a:rPr>
              <a:t>Malin Karlsen</a:t>
            </a:r>
          </a:p>
          <a:p>
            <a:r>
              <a:rPr lang="nb-NO" sz="1200" dirty="0">
                <a:solidFill>
                  <a:schemeClr val="accent6">
                    <a:lumMod val="60000"/>
                    <a:lumOff val="40000"/>
                  </a:schemeClr>
                </a:solidFill>
              </a:rPr>
              <a:t>Tarjei Koren</a:t>
            </a:r>
          </a:p>
          <a:p>
            <a:r>
              <a:rPr lang="nb-NO" sz="1200" dirty="0">
                <a:solidFill>
                  <a:schemeClr val="accent6">
                    <a:lumMod val="60000"/>
                    <a:lumOff val="40000"/>
                  </a:schemeClr>
                </a:solidFill>
              </a:rPr>
              <a:t>Daniel Kvam</a:t>
            </a:r>
          </a:p>
          <a:p>
            <a:r>
              <a:rPr lang="nb-NO" sz="1200" dirty="0">
                <a:solidFill>
                  <a:schemeClr val="accent6">
                    <a:lumMod val="60000"/>
                    <a:lumOff val="40000"/>
                  </a:schemeClr>
                </a:solidFill>
              </a:rPr>
              <a:t>Charlie </a:t>
            </a:r>
            <a:r>
              <a:rPr lang="nb-NO" sz="1200" dirty="0" err="1">
                <a:solidFill>
                  <a:schemeClr val="accent6">
                    <a:lumMod val="60000"/>
                    <a:lumOff val="40000"/>
                  </a:schemeClr>
                </a:solidFill>
              </a:rPr>
              <a:t>Laverty</a:t>
            </a:r>
            <a:endParaRPr lang="nb-NO" sz="1200" dirty="0">
              <a:solidFill>
                <a:schemeClr val="accent6">
                  <a:lumMod val="60000"/>
                  <a:lumOff val="40000"/>
                </a:schemeClr>
              </a:solidFill>
            </a:endParaRPr>
          </a:p>
          <a:p>
            <a:r>
              <a:rPr lang="nb-NO" sz="1200" dirty="0">
                <a:solidFill>
                  <a:schemeClr val="accent6">
                    <a:lumMod val="60000"/>
                    <a:lumOff val="40000"/>
                  </a:schemeClr>
                </a:solidFill>
              </a:rPr>
              <a:t>Sverre Johannsen Lind</a:t>
            </a:r>
          </a:p>
          <a:p>
            <a:r>
              <a:rPr lang="nb-NO" sz="1200" dirty="0">
                <a:solidFill>
                  <a:schemeClr val="accent6">
                    <a:lumMod val="60000"/>
                    <a:lumOff val="40000"/>
                  </a:schemeClr>
                </a:solidFill>
              </a:rPr>
              <a:t>Åsne Lindahl</a:t>
            </a:r>
          </a:p>
          <a:p>
            <a:r>
              <a:rPr lang="nb-NO" sz="1200" dirty="0">
                <a:solidFill>
                  <a:schemeClr val="accent6">
                    <a:lumMod val="60000"/>
                    <a:lumOff val="40000"/>
                  </a:schemeClr>
                </a:solidFill>
              </a:rPr>
              <a:t>Julie Lunke</a:t>
            </a:r>
          </a:p>
          <a:p>
            <a:r>
              <a:rPr lang="nb-NO" sz="1200" dirty="0">
                <a:solidFill>
                  <a:schemeClr val="accent6">
                    <a:lumMod val="60000"/>
                    <a:lumOff val="40000"/>
                  </a:schemeClr>
                </a:solidFill>
              </a:rPr>
              <a:t>Tiril </a:t>
            </a:r>
            <a:r>
              <a:rPr lang="nb-NO" sz="1200" dirty="0" err="1">
                <a:solidFill>
                  <a:schemeClr val="accent6">
                    <a:lumMod val="60000"/>
                    <a:lumOff val="40000"/>
                  </a:schemeClr>
                </a:solidFill>
              </a:rPr>
              <a:t>Franciska</a:t>
            </a:r>
            <a:r>
              <a:rPr lang="nb-NO" sz="1200" dirty="0">
                <a:solidFill>
                  <a:schemeClr val="accent6">
                    <a:lumMod val="60000"/>
                    <a:lumOff val="40000"/>
                  </a:schemeClr>
                </a:solidFill>
              </a:rPr>
              <a:t> </a:t>
            </a:r>
            <a:r>
              <a:rPr lang="nb-NO" sz="1200" dirty="0" err="1">
                <a:solidFill>
                  <a:schemeClr val="accent6">
                    <a:lumMod val="60000"/>
                    <a:lumOff val="40000"/>
                  </a:schemeClr>
                </a:solidFill>
              </a:rPr>
              <a:t>Lysvand</a:t>
            </a:r>
            <a:endParaRPr lang="nb-NO" sz="1200" dirty="0">
              <a:solidFill>
                <a:schemeClr val="accent6">
                  <a:lumMod val="60000"/>
                  <a:lumOff val="40000"/>
                </a:schemeClr>
              </a:solidFill>
            </a:endParaRPr>
          </a:p>
        </p:txBody>
      </p:sp>
      <p:sp>
        <p:nvSpPr>
          <p:cNvPr id="8" name="TextBox 7"/>
          <p:cNvSpPr txBox="1"/>
          <p:nvPr/>
        </p:nvSpPr>
        <p:spPr>
          <a:xfrm>
            <a:off x="6887882" y="1066800"/>
            <a:ext cx="1632948" cy="4154984"/>
          </a:xfrm>
          <a:prstGeom prst="rect">
            <a:avLst/>
          </a:prstGeom>
          <a:noFill/>
        </p:spPr>
        <p:txBody>
          <a:bodyPr wrap="none" rtlCol="0">
            <a:spAutoFit/>
          </a:bodyPr>
          <a:lstStyle/>
          <a:p>
            <a:endParaRPr lang="nb-NO" sz="1200" dirty="0">
              <a:solidFill>
                <a:schemeClr val="accent6">
                  <a:lumMod val="60000"/>
                  <a:lumOff val="40000"/>
                </a:schemeClr>
              </a:solidFill>
            </a:endParaRPr>
          </a:p>
          <a:p>
            <a:r>
              <a:rPr lang="nb-NO" sz="1200" dirty="0" err="1">
                <a:solidFill>
                  <a:schemeClr val="accent6">
                    <a:lumMod val="60000"/>
                    <a:lumOff val="40000"/>
                  </a:schemeClr>
                </a:solidFill>
              </a:rPr>
              <a:t>Tyrae</a:t>
            </a:r>
            <a:r>
              <a:rPr lang="nb-NO" sz="1200" dirty="0">
                <a:solidFill>
                  <a:schemeClr val="accent6">
                    <a:lumMod val="60000"/>
                    <a:lumOff val="40000"/>
                  </a:schemeClr>
                </a:solidFill>
              </a:rPr>
              <a:t> </a:t>
            </a:r>
            <a:r>
              <a:rPr lang="nb-NO" sz="1200" dirty="0" err="1">
                <a:solidFill>
                  <a:schemeClr val="accent6">
                    <a:lumMod val="60000"/>
                    <a:lumOff val="40000"/>
                  </a:schemeClr>
                </a:solidFill>
              </a:rPr>
              <a:t>Mahan</a:t>
            </a:r>
            <a:endParaRPr lang="nb-NO" sz="1200" dirty="0">
              <a:solidFill>
                <a:schemeClr val="accent6">
                  <a:lumMod val="60000"/>
                  <a:lumOff val="40000"/>
                </a:schemeClr>
              </a:solidFill>
            </a:endParaRPr>
          </a:p>
          <a:p>
            <a:r>
              <a:rPr lang="nb-NO" sz="1200" dirty="0">
                <a:solidFill>
                  <a:schemeClr val="accent6">
                    <a:lumMod val="60000"/>
                    <a:lumOff val="40000"/>
                  </a:schemeClr>
                </a:solidFill>
              </a:rPr>
              <a:t>Aid-Eva </a:t>
            </a:r>
            <a:r>
              <a:rPr lang="nb-NO" sz="1200" dirty="0" err="1">
                <a:solidFill>
                  <a:schemeClr val="accent6">
                    <a:lumMod val="60000"/>
                    <a:lumOff val="40000"/>
                  </a:schemeClr>
                </a:solidFill>
              </a:rPr>
              <a:t>Nesstveit</a:t>
            </a:r>
            <a:endParaRPr lang="nb-NO" sz="1200" dirty="0">
              <a:solidFill>
                <a:schemeClr val="accent6">
                  <a:lumMod val="60000"/>
                  <a:lumOff val="40000"/>
                </a:schemeClr>
              </a:solidFill>
            </a:endParaRPr>
          </a:p>
          <a:p>
            <a:r>
              <a:rPr lang="nb-NO" sz="1200" dirty="0">
                <a:solidFill>
                  <a:schemeClr val="accent6">
                    <a:lumMod val="60000"/>
                    <a:lumOff val="40000"/>
                  </a:schemeClr>
                </a:solidFill>
              </a:rPr>
              <a:t>Sigrid Norberg</a:t>
            </a:r>
          </a:p>
          <a:p>
            <a:r>
              <a:rPr lang="nb-NO" sz="1200" dirty="0">
                <a:solidFill>
                  <a:schemeClr val="accent6">
                    <a:lumMod val="60000"/>
                    <a:lumOff val="40000"/>
                  </a:schemeClr>
                </a:solidFill>
              </a:rPr>
              <a:t>George </a:t>
            </a:r>
            <a:r>
              <a:rPr lang="nb-NO" sz="1200" dirty="0" err="1">
                <a:solidFill>
                  <a:schemeClr val="accent6">
                    <a:lumMod val="60000"/>
                    <a:lumOff val="40000"/>
                  </a:schemeClr>
                </a:solidFill>
              </a:rPr>
              <a:t>Kwandwo</a:t>
            </a:r>
            <a:r>
              <a:rPr lang="nb-NO" sz="1200" dirty="0">
                <a:solidFill>
                  <a:schemeClr val="accent6">
                    <a:lumMod val="60000"/>
                    <a:lumOff val="40000"/>
                  </a:schemeClr>
                </a:solidFill>
              </a:rPr>
              <a:t> </a:t>
            </a:r>
            <a:r>
              <a:rPr lang="nb-NO" sz="1200" dirty="0" err="1">
                <a:solidFill>
                  <a:schemeClr val="accent6">
                    <a:lumMod val="60000"/>
                    <a:lumOff val="40000"/>
                  </a:schemeClr>
                </a:solidFill>
              </a:rPr>
              <a:t>Ofori</a:t>
            </a:r>
            <a:endParaRPr lang="nb-NO" sz="1200" dirty="0">
              <a:solidFill>
                <a:schemeClr val="accent6">
                  <a:lumMod val="60000"/>
                  <a:lumOff val="40000"/>
                </a:schemeClr>
              </a:solidFill>
            </a:endParaRPr>
          </a:p>
          <a:p>
            <a:r>
              <a:rPr lang="nb-NO" sz="1200" dirty="0">
                <a:solidFill>
                  <a:schemeClr val="accent6">
                    <a:lumMod val="60000"/>
                    <a:lumOff val="40000"/>
                  </a:schemeClr>
                </a:solidFill>
              </a:rPr>
              <a:t>Monica Olsen</a:t>
            </a:r>
          </a:p>
          <a:p>
            <a:r>
              <a:rPr lang="nb-NO" sz="1200" dirty="0">
                <a:solidFill>
                  <a:schemeClr val="accent6">
                    <a:lumMod val="60000"/>
                    <a:lumOff val="40000"/>
                  </a:schemeClr>
                </a:solidFill>
              </a:rPr>
              <a:t>Camilla Oset</a:t>
            </a:r>
          </a:p>
          <a:p>
            <a:r>
              <a:rPr lang="nb-NO" sz="1200" dirty="0">
                <a:solidFill>
                  <a:schemeClr val="accent6">
                    <a:lumMod val="60000"/>
                    <a:lumOff val="40000"/>
                  </a:schemeClr>
                </a:solidFill>
              </a:rPr>
              <a:t>Agnetha Ottosen</a:t>
            </a:r>
          </a:p>
          <a:p>
            <a:r>
              <a:rPr lang="nb-NO" sz="1200" dirty="0">
                <a:solidFill>
                  <a:schemeClr val="accent6">
                    <a:lumMod val="60000"/>
                    <a:lumOff val="40000"/>
                  </a:schemeClr>
                </a:solidFill>
              </a:rPr>
              <a:t>Tony Pedersen</a:t>
            </a:r>
          </a:p>
          <a:p>
            <a:r>
              <a:rPr lang="nb-NO" sz="1200" dirty="0">
                <a:solidFill>
                  <a:schemeClr val="accent6">
                    <a:lumMod val="60000"/>
                    <a:lumOff val="40000"/>
                  </a:schemeClr>
                </a:solidFill>
              </a:rPr>
              <a:t>Maria Rasmussen</a:t>
            </a:r>
          </a:p>
          <a:p>
            <a:r>
              <a:rPr lang="nb-NO" sz="1200" dirty="0">
                <a:solidFill>
                  <a:schemeClr val="accent6">
                    <a:lumMod val="60000"/>
                    <a:lumOff val="40000"/>
                  </a:schemeClr>
                </a:solidFill>
              </a:rPr>
              <a:t>Esben </a:t>
            </a:r>
            <a:r>
              <a:rPr lang="nb-NO" sz="1200" dirty="0" err="1">
                <a:solidFill>
                  <a:schemeClr val="accent6">
                    <a:lumMod val="60000"/>
                    <a:lumOff val="40000"/>
                  </a:schemeClr>
                </a:solidFill>
              </a:rPr>
              <a:t>Hoås</a:t>
            </a:r>
            <a:r>
              <a:rPr lang="nb-NO" sz="1200" dirty="0">
                <a:solidFill>
                  <a:schemeClr val="accent6">
                    <a:lumMod val="60000"/>
                    <a:lumOff val="40000"/>
                  </a:schemeClr>
                </a:solidFill>
              </a:rPr>
              <a:t> Rygg</a:t>
            </a:r>
          </a:p>
          <a:p>
            <a:r>
              <a:rPr lang="nb-NO" sz="1200" dirty="0">
                <a:solidFill>
                  <a:schemeClr val="accent6">
                    <a:lumMod val="60000"/>
                    <a:lumOff val="40000"/>
                  </a:schemeClr>
                </a:solidFill>
              </a:rPr>
              <a:t>Reidar Buch Sivertsen</a:t>
            </a:r>
          </a:p>
          <a:p>
            <a:r>
              <a:rPr lang="nb-NO" sz="1200" dirty="0">
                <a:solidFill>
                  <a:schemeClr val="accent6">
                    <a:lumMod val="60000"/>
                    <a:lumOff val="40000"/>
                  </a:schemeClr>
                </a:solidFill>
              </a:rPr>
              <a:t>Stina </a:t>
            </a:r>
            <a:r>
              <a:rPr lang="nb-NO" sz="1200" dirty="0" err="1">
                <a:solidFill>
                  <a:schemeClr val="accent6">
                    <a:lumMod val="60000"/>
                    <a:lumOff val="40000"/>
                  </a:schemeClr>
                </a:solidFill>
              </a:rPr>
              <a:t>Skogsly</a:t>
            </a:r>
            <a:endParaRPr lang="nb-NO" sz="1200" dirty="0">
              <a:solidFill>
                <a:schemeClr val="accent6">
                  <a:lumMod val="60000"/>
                  <a:lumOff val="40000"/>
                </a:schemeClr>
              </a:solidFill>
            </a:endParaRPr>
          </a:p>
          <a:p>
            <a:r>
              <a:rPr lang="nb-NO" sz="1200" dirty="0">
                <a:solidFill>
                  <a:schemeClr val="accent6">
                    <a:lumMod val="60000"/>
                    <a:lumOff val="40000"/>
                  </a:schemeClr>
                </a:solidFill>
              </a:rPr>
              <a:t>Silja </a:t>
            </a:r>
            <a:r>
              <a:rPr lang="nb-NO" sz="1200" dirty="0" err="1">
                <a:solidFill>
                  <a:schemeClr val="accent6">
                    <a:lumMod val="60000"/>
                    <a:lumOff val="40000"/>
                  </a:schemeClr>
                </a:solidFill>
              </a:rPr>
              <a:t>Sundsfjord</a:t>
            </a:r>
            <a:endParaRPr lang="nb-NO" sz="1200" dirty="0">
              <a:solidFill>
                <a:schemeClr val="accent6">
                  <a:lumMod val="60000"/>
                  <a:lumOff val="40000"/>
                </a:schemeClr>
              </a:solidFill>
            </a:endParaRPr>
          </a:p>
          <a:p>
            <a:r>
              <a:rPr lang="nb-NO" sz="1200" dirty="0">
                <a:solidFill>
                  <a:schemeClr val="accent6">
                    <a:lumMod val="60000"/>
                    <a:lumOff val="40000"/>
                  </a:schemeClr>
                </a:solidFill>
              </a:rPr>
              <a:t>Alida Sødal</a:t>
            </a:r>
          </a:p>
          <a:p>
            <a:r>
              <a:rPr lang="nb-NO" sz="1200" dirty="0" err="1">
                <a:solidFill>
                  <a:schemeClr val="accent6">
                    <a:lumMod val="60000"/>
                    <a:lumOff val="40000"/>
                  </a:schemeClr>
                </a:solidFill>
              </a:rPr>
              <a:t>Kjærsti</a:t>
            </a:r>
            <a:r>
              <a:rPr lang="nb-NO" sz="1200" dirty="0">
                <a:solidFill>
                  <a:schemeClr val="accent6">
                    <a:lumMod val="60000"/>
                    <a:lumOff val="40000"/>
                  </a:schemeClr>
                </a:solidFill>
              </a:rPr>
              <a:t> Thorsteinsen</a:t>
            </a:r>
          </a:p>
          <a:p>
            <a:r>
              <a:rPr lang="nb-NO" sz="1200" dirty="0" err="1">
                <a:solidFill>
                  <a:schemeClr val="accent6">
                    <a:lumMod val="60000"/>
                    <a:lumOff val="40000"/>
                  </a:schemeClr>
                </a:solidFill>
              </a:rPr>
              <a:t>Kelsey</a:t>
            </a:r>
            <a:r>
              <a:rPr lang="nb-NO" sz="1200" dirty="0">
                <a:solidFill>
                  <a:schemeClr val="accent6">
                    <a:lumMod val="60000"/>
                    <a:lumOff val="40000"/>
                  </a:schemeClr>
                </a:solidFill>
              </a:rPr>
              <a:t> </a:t>
            </a:r>
            <a:r>
              <a:rPr lang="nb-NO" sz="1200" dirty="0" err="1">
                <a:solidFill>
                  <a:schemeClr val="accent6">
                    <a:lumMod val="60000"/>
                    <a:lumOff val="40000"/>
                  </a:schemeClr>
                </a:solidFill>
              </a:rPr>
              <a:t>Tisthammer</a:t>
            </a:r>
            <a:endParaRPr lang="nb-NO" sz="1200" dirty="0">
              <a:solidFill>
                <a:schemeClr val="accent6">
                  <a:lumMod val="60000"/>
                  <a:lumOff val="40000"/>
                </a:schemeClr>
              </a:solidFill>
            </a:endParaRPr>
          </a:p>
          <a:p>
            <a:r>
              <a:rPr lang="nb-NO" sz="1200" dirty="0">
                <a:solidFill>
                  <a:schemeClr val="accent6">
                    <a:lumMod val="60000"/>
                    <a:lumOff val="40000"/>
                  </a:schemeClr>
                </a:solidFill>
              </a:rPr>
              <a:t>Karl Johan Wirkola</a:t>
            </a:r>
          </a:p>
          <a:p>
            <a:endParaRPr lang="nb-NO" sz="1200" dirty="0">
              <a:solidFill>
                <a:schemeClr val="accent6">
                  <a:lumMod val="60000"/>
                  <a:lumOff val="40000"/>
                </a:schemeClr>
              </a:solidFill>
            </a:endParaRPr>
          </a:p>
          <a:p>
            <a:pPr algn="r"/>
            <a:r>
              <a:rPr lang="nb-NO" sz="1200" dirty="0">
                <a:solidFill>
                  <a:schemeClr val="tx2">
                    <a:lumMod val="20000"/>
                    <a:lumOff val="80000"/>
                  </a:schemeClr>
                </a:solidFill>
              </a:rPr>
              <a:t>Psykologi er absolutt </a:t>
            </a:r>
          </a:p>
          <a:p>
            <a:pPr algn="r"/>
            <a:r>
              <a:rPr lang="nb-NO" sz="1200" dirty="0">
                <a:solidFill>
                  <a:schemeClr val="tx2">
                    <a:lumMod val="20000"/>
                    <a:lumOff val="80000"/>
                  </a:schemeClr>
                </a:solidFill>
              </a:rPr>
              <a:t>med på reisen!</a:t>
            </a:r>
          </a:p>
          <a:p>
            <a:endParaRPr lang="nb-NO" sz="1200" dirty="0">
              <a:solidFill>
                <a:schemeClr val="accent6">
                  <a:lumMod val="60000"/>
                  <a:lumOff val="40000"/>
                </a:schemeClr>
              </a:solidFill>
            </a:endParaRPr>
          </a:p>
        </p:txBody>
      </p:sp>
    </p:spTree>
    <p:extLst>
      <p:ext uri="{BB962C8B-B14F-4D97-AF65-F5344CB8AC3E}">
        <p14:creationId xmlns:p14="http://schemas.microsoft.com/office/powerpoint/2010/main" val="144673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Referanser fins ved disse lenker</a:t>
            </a:r>
          </a:p>
        </p:txBody>
      </p:sp>
      <p:sp>
        <p:nvSpPr>
          <p:cNvPr id="3" name="Content Placeholder 2"/>
          <p:cNvSpPr>
            <a:spLocks noGrp="1"/>
          </p:cNvSpPr>
          <p:nvPr>
            <p:ph idx="1"/>
          </p:nvPr>
        </p:nvSpPr>
        <p:spPr/>
        <p:txBody>
          <a:bodyPr/>
          <a:lstStyle/>
          <a:p>
            <a:pPr marL="0" indent="0">
              <a:buNone/>
            </a:pPr>
            <a:r>
              <a:rPr lang="nb-NO" dirty="0">
                <a:solidFill>
                  <a:srgbClr val="FFC000"/>
                </a:solidFill>
                <a:hlinkClick r:id="rId3"/>
              </a:rPr>
              <a:t>Tove Irene Dahl</a:t>
            </a:r>
            <a:endParaRPr lang="nb-NO" dirty="0">
              <a:solidFill>
                <a:srgbClr val="FFC000"/>
              </a:solidFill>
            </a:endParaRPr>
          </a:p>
          <a:p>
            <a:pPr marL="0" indent="0">
              <a:buNone/>
            </a:pPr>
            <a:r>
              <a:rPr lang="nb-NO" dirty="0">
                <a:solidFill>
                  <a:srgbClr val="FFC000"/>
                </a:solidFill>
                <a:hlinkClick r:id="rId4"/>
              </a:rPr>
              <a:t>Audun Hetland</a:t>
            </a:r>
            <a:endParaRPr lang="nb-NO" dirty="0">
              <a:solidFill>
                <a:srgbClr val="FFC000"/>
              </a:solidFill>
            </a:endParaRPr>
          </a:p>
          <a:p>
            <a:pPr marL="0" indent="0">
              <a:buNone/>
            </a:pPr>
            <a:r>
              <a:rPr lang="nb-NO" dirty="0">
                <a:solidFill>
                  <a:srgbClr val="FFC000"/>
                </a:solidFill>
                <a:hlinkClick r:id="rId5"/>
              </a:rPr>
              <a:t>Nina Prebensen</a:t>
            </a:r>
            <a:endParaRPr lang="nb-NO" dirty="0">
              <a:solidFill>
                <a:srgbClr val="FFC000"/>
              </a:solidFill>
            </a:endParaRPr>
          </a:p>
          <a:p>
            <a:pPr marL="0" indent="0">
              <a:buNone/>
            </a:pPr>
            <a:r>
              <a:rPr lang="nb-NO" dirty="0">
                <a:solidFill>
                  <a:srgbClr val="FFC000"/>
                </a:solidFill>
                <a:hlinkClick r:id="rId6"/>
              </a:rPr>
              <a:t>Joar </a:t>
            </a:r>
            <a:r>
              <a:rPr lang="nb-NO" dirty="0" err="1">
                <a:solidFill>
                  <a:srgbClr val="FFC000"/>
                </a:solidFill>
                <a:hlinkClick r:id="rId6"/>
              </a:rPr>
              <a:t>Vittersø</a:t>
            </a:r>
            <a:endParaRPr lang="nb-NO" dirty="0">
              <a:solidFill>
                <a:srgbClr val="FFC000"/>
              </a:solidFill>
            </a:endParaRPr>
          </a:p>
          <a:p>
            <a:pPr marL="0" indent="0">
              <a:buNone/>
            </a:pPr>
            <a:endParaRPr lang="nb-NO" dirty="0">
              <a:solidFill>
                <a:srgbClr val="FFC000"/>
              </a:solidFill>
            </a:endParaRPr>
          </a:p>
          <a:p>
            <a:pPr marL="0" indent="0" algn="ctr">
              <a:buNone/>
            </a:pPr>
            <a:r>
              <a:rPr lang="nb-NO" dirty="0"/>
              <a:t>Og mer kommer</a:t>
            </a:r>
          </a:p>
        </p:txBody>
      </p:sp>
      <p:pic>
        <p:nvPicPr>
          <p:cNvPr id="4" name="Picture 3"/>
          <p:cNvPicPr>
            <a:picLocks noChangeAspect="1"/>
          </p:cNvPicPr>
          <p:nvPr/>
        </p:nvPicPr>
        <p:blipFill>
          <a:blip r:embed="rId7"/>
          <a:stretch>
            <a:fillRect/>
          </a:stretch>
        </p:blipFill>
        <p:spPr>
          <a:xfrm>
            <a:off x="-38100" y="5087297"/>
            <a:ext cx="9220200" cy="1846903"/>
          </a:xfrm>
          <a:prstGeom prst="rect">
            <a:avLst/>
          </a:prstGeom>
        </p:spPr>
      </p:pic>
    </p:spTree>
    <p:extLst>
      <p:ext uri="{BB962C8B-B14F-4D97-AF65-F5344CB8AC3E}">
        <p14:creationId xmlns:p14="http://schemas.microsoft.com/office/powerpoint/2010/main" val="119000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Hvem vi er</a:t>
            </a:r>
          </a:p>
        </p:txBody>
      </p:sp>
      <p:pic>
        <p:nvPicPr>
          <p:cNvPr id="6" name="Picture 5"/>
          <p:cNvPicPr>
            <a:picLocks noChangeAspect="1"/>
          </p:cNvPicPr>
          <p:nvPr/>
        </p:nvPicPr>
        <p:blipFill>
          <a:blip r:embed="rId3"/>
          <a:stretch>
            <a:fillRect/>
          </a:stretch>
        </p:blipFill>
        <p:spPr>
          <a:xfrm>
            <a:off x="4430028" y="2357930"/>
            <a:ext cx="1469819" cy="1833070"/>
          </a:xfrm>
          <a:prstGeom prst="rect">
            <a:avLst/>
          </a:prstGeom>
        </p:spPr>
      </p:pic>
      <p:pic>
        <p:nvPicPr>
          <p:cNvPr id="4" name="Picture 3"/>
          <p:cNvPicPr>
            <a:picLocks noChangeAspect="1"/>
          </p:cNvPicPr>
          <p:nvPr/>
        </p:nvPicPr>
        <p:blipFill>
          <a:blip r:embed="rId4"/>
          <a:stretch>
            <a:fillRect/>
          </a:stretch>
        </p:blipFill>
        <p:spPr>
          <a:xfrm>
            <a:off x="0" y="2386516"/>
            <a:ext cx="1430193" cy="1800481"/>
          </a:xfrm>
          <a:prstGeom prst="rect">
            <a:avLst/>
          </a:prstGeom>
        </p:spPr>
      </p:pic>
      <p:pic>
        <p:nvPicPr>
          <p:cNvPr id="5" name="Picture 4"/>
          <p:cNvPicPr>
            <a:picLocks noChangeAspect="1"/>
          </p:cNvPicPr>
          <p:nvPr/>
        </p:nvPicPr>
        <p:blipFill rotWithShape="1">
          <a:blip r:embed="rId5"/>
          <a:srcRect t="7576" r="4802"/>
          <a:stretch/>
        </p:blipFill>
        <p:spPr>
          <a:xfrm>
            <a:off x="1575768" y="2379317"/>
            <a:ext cx="1259450" cy="1807681"/>
          </a:xfrm>
          <a:prstGeom prst="rect">
            <a:avLst/>
          </a:prstGeom>
        </p:spPr>
      </p:pic>
      <p:pic>
        <p:nvPicPr>
          <p:cNvPr id="7" name="Picture 6"/>
          <p:cNvPicPr>
            <a:picLocks noChangeAspect="1"/>
          </p:cNvPicPr>
          <p:nvPr/>
        </p:nvPicPr>
        <p:blipFill rotWithShape="1">
          <a:blip r:embed="rId6"/>
          <a:srcRect t="1597" r="4167" b="2983"/>
          <a:stretch/>
        </p:blipFill>
        <p:spPr>
          <a:xfrm>
            <a:off x="6073593" y="2402343"/>
            <a:ext cx="1577052" cy="1767272"/>
          </a:xfrm>
          <a:prstGeom prst="rect">
            <a:avLst/>
          </a:prstGeom>
        </p:spPr>
      </p:pic>
      <p:pic>
        <p:nvPicPr>
          <p:cNvPr id="8" name="Picture 7"/>
          <p:cNvPicPr>
            <a:picLocks noChangeAspect="1"/>
          </p:cNvPicPr>
          <p:nvPr/>
        </p:nvPicPr>
        <p:blipFill>
          <a:blip r:embed="rId7"/>
          <a:stretch>
            <a:fillRect/>
          </a:stretch>
        </p:blipFill>
        <p:spPr>
          <a:xfrm>
            <a:off x="7783769" y="2362200"/>
            <a:ext cx="1360231" cy="180768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757" y="2379317"/>
            <a:ext cx="1347727" cy="1807681"/>
          </a:xfrm>
          <a:prstGeom prst="rect">
            <a:avLst/>
          </a:prstGeom>
        </p:spPr>
      </p:pic>
      <p:pic>
        <p:nvPicPr>
          <p:cNvPr id="12" name="Picture 11"/>
          <p:cNvPicPr>
            <a:picLocks noChangeAspect="1"/>
          </p:cNvPicPr>
          <p:nvPr/>
        </p:nvPicPr>
        <p:blipFill>
          <a:blip r:embed="rId9"/>
          <a:stretch>
            <a:fillRect/>
          </a:stretch>
        </p:blipFill>
        <p:spPr>
          <a:xfrm>
            <a:off x="2403920" y="4328648"/>
            <a:ext cx="1342580" cy="1767352"/>
          </a:xfrm>
          <a:prstGeom prst="rect">
            <a:avLst/>
          </a:prstGeom>
        </p:spPr>
      </p:pic>
      <p:pic>
        <p:nvPicPr>
          <p:cNvPr id="13" name="Picture 12"/>
          <p:cNvPicPr>
            <a:picLocks noChangeAspect="1"/>
          </p:cNvPicPr>
          <p:nvPr/>
        </p:nvPicPr>
        <p:blipFill rotWithShape="1">
          <a:blip r:embed="rId10"/>
          <a:srcRect l="11522" t="9322" r="8140" b="899"/>
          <a:stretch/>
        </p:blipFill>
        <p:spPr>
          <a:xfrm>
            <a:off x="3851720" y="4328649"/>
            <a:ext cx="1524000" cy="1752600"/>
          </a:xfrm>
          <a:prstGeom prst="rect">
            <a:avLst/>
          </a:prstGeom>
        </p:spPr>
      </p:pic>
      <p:pic>
        <p:nvPicPr>
          <p:cNvPr id="14" name="Picture 13"/>
          <p:cNvPicPr>
            <a:picLocks noChangeAspect="1"/>
          </p:cNvPicPr>
          <p:nvPr/>
        </p:nvPicPr>
        <p:blipFill>
          <a:blip r:embed="rId11"/>
          <a:stretch>
            <a:fillRect/>
          </a:stretch>
        </p:blipFill>
        <p:spPr>
          <a:xfrm>
            <a:off x="5480940" y="4334663"/>
            <a:ext cx="1209707" cy="1752600"/>
          </a:xfrm>
          <a:prstGeom prst="rect">
            <a:avLst/>
          </a:prstGeom>
        </p:spPr>
      </p:pic>
      <p:pic>
        <p:nvPicPr>
          <p:cNvPr id="15" name="Picture 14"/>
          <p:cNvPicPr>
            <a:picLocks noChangeAspect="1"/>
          </p:cNvPicPr>
          <p:nvPr/>
        </p:nvPicPr>
        <p:blipFill rotWithShape="1">
          <a:blip r:embed="rId12"/>
          <a:srcRect l="11287" r="7322"/>
          <a:stretch/>
        </p:blipFill>
        <p:spPr>
          <a:xfrm>
            <a:off x="914400" y="4328648"/>
            <a:ext cx="1371600" cy="1752599"/>
          </a:xfrm>
          <a:prstGeom prst="rect">
            <a:avLst/>
          </a:prstGeom>
        </p:spPr>
      </p:pic>
      <p:pic>
        <p:nvPicPr>
          <p:cNvPr id="16" name="Picture 15"/>
          <p:cNvPicPr>
            <a:picLocks noChangeAspect="1"/>
          </p:cNvPicPr>
          <p:nvPr/>
        </p:nvPicPr>
        <p:blipFill rotWithShape="1">
          <a:blip r:embed="rId13"/>
          <a:srcRect l="1" r="-216" b="5419"/>
          <a:stretch/>
        </p:blipFill>
        <p:spPr>
          <a:xfrm>
            <a:off x="6820564" y="4328649"/>
            <a:ext cx="1328370" cy="1767351"/>
          </a:xfrm>
          <a:prstGeom prst="rect">
            <a:avLst/>
          </a:prstGeom>
        </p:spPr>
      </p:pic>
      <p:sp>
        <p:nvSpPr>
          <p:cNvPr id="18" name="Frame 17"/>
          <p:cNvSpPr/>
          <p:nvPr/>
        </p:nvSpPr>
        <p:spPr>
          <a:xfrm>
            <a:off x="15339" y="2300751"/>
            <a:ext cx="1519398" cy="1964812"/>
          </a:xfrm>
          <a:prstGeom prst="frame">
            <a:avLst>
              <a:gd name="adj1" fmla="val 72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9" name="Frame 18"/>
          <p:cNvSpPr/>
          <p:nvPr/>
        </p:nvSpPr>
        <p:spPr>
          <a:xfrm>
            <a:off x="1467066" y="2300752"/>
            <a:ext cx="1406147" cy="1964811"/>
          </a:xfrm>
          <a:prstGeom prst="frame">
            <a:avLst>
              <a:gd name="adj1" fmla="val 72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0" name="Frame 19"/>
          <p:cNvSpPr/>
          <p:nvPr/>
        </p:nvSpPr>
        <p:spPr>
          <a:xfrm>
            <a:off x="7722013" y="2300752"/>
            <a:ext cx="1421987" cy="1886245"/>
          </a:xfrm>
          <a:prstGeom prst="frame">
            <a:avLst>
              <a:gd name="adj1" fmla="val 72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1" name="Frame 20"/>
          <p:cNvSpPr/>
          <p:nvPr/>
        </p:nvSpPr>
        <p:spPr>
          <a:xfrm>
            <a:off x="6046582" y="2300752"/>
            <a:ext cx="1665819" cy="1886245"/>
          </a:xfrm>
          <a:prstGeom prst="frame">
            <a:avLst>
              <a:gd name="adj1" fmla="val 72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Frame 16"/>
          <p:cNvSpPr/>
          <p:nvPr/>
        </p:nvSpPr>
        <p:spPr>
          <a:xfrm>
            <a:off x="2813760" y="2209800"/>
            <a:ext cx="3232822" cy="2133600"/>
          </a:xfrm>
          <a:prstGeom prst="frame">
            <a:avLst>
              <a:gd name="adj1" fmla="val 72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237353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8039"/>
            <a:ext cx="9144000" cy="1107996"/>
          </a:xfrm>
          <a:prstGeom prst="rect">
            <a:avLst/>
          </a:prstGeom>
          <a:solidFill>
            <a:schemeClr val="accent6">
              <a:lumMod val="40000"/>
              <a:lumOff val="60000"/>
            </a:schemeClr>
          </a:solidFill>
        </p:spPr>
        <p:txBody>
          <a:bodyPr wrap="square" rtlCol="0">
            <a:spAutoFit/>
          </a:bodyPr>
          <a:lstStyle/>
          <a:p>
            <a:pPr algn="ctr"/>
            <a:r>
              <a:rPr lang="nb-NO" sz="6600" b="1" dirty="0"/>
              <a:t>TANKER, FØLELSER, LYST</a:t>
            </a:r>
          </a:p>
        </p:txBody>
      </p:sp>
    </p:spTree>
    <p:extLst>
      <p:ext uri="{BB962C8B-B14F-4D97-AF65-F5344CB8AC3E}">
        <p14:creationId xmlns:p14="http://schemas.microsoft.com/office/powerpoint/2010/main" val="231478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457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7" name="TextBox 6"/>
          <p:cNvSpPr txBox="1"/>
          <p:nvPr/>
        </p:nvSpPr>
        <p:spPr>
          <a:xfrm>
            <a:off x="0" y="-28039"/>
            <a:ext cx="9144000" cy="1323439"/>
          </a:xfrm>
          <a:prstGeom prst="rect">
            <a:avLst/>
          </a:prstGeom>
          <a:solidFill>
            <a:schemeClr val="accent6">
              <a:lumMod val="40000"/>
              <a:lumOff val="60000"/>
            </a:schemeClr>
          </a:solidFill>
        </p:spPr>
        <p:txBody>
          <a:bodyPr wrap="square" rtlCol="0">
            <a:spAutoFit/>
          </a:bodyPr>
          <a:lstStyle/>
          <a:p>
            <a:pPr algn="ctr"/>
            <a:r>
              <a:rPr lang="nb-NO" sz="8000" b="1" dirty="0"/>
              <a:t>LYKKE OPPLEVELSER</a:t>
            </a:r>
          </a:p>
        </p:txBody>
      </p:sp>
      <p:sp>
        <p:nvSpPr>
          <p:cNvPr id="11" name="TextBox 10"/>
          <p:cNvSpPr txBox="1"/>
          <p:nvPr/>
        </p:nvSpPr>
        <p:spPr>
          <a:xfrm>
            <a:off x="1077175" y="6088559"/>
            <a:ext cx="2417650" cy="769441"/>
          </a:xfrm>
          <a:prstGeom prst="rect">
            <a:avLst/>
          </a:prstGeom>
          <a:solidFill>
            <a:schemeClr val="accent6">
              <a:lumMod val="40000"/>
              <a:lumOff val="60000"/>
            </a:schemeClr>
          </a:solidFill>
        </p:spPr>
        <p:txBody>
          <a:bodyPr wrap="none" rtlCol="0">
            <a:spAutoFit/>
          </a:bodyPr>
          <a:lstStyle/>
          <a:p>
            <a:r>
              <a:rPr lang="nb-NO" sz="4400" b="1" dirty="0"/>
              <a:t>HEDONIA</a:t>
            </a:r>
          </a:p>
        </p:txBody>
      </p:sp>
      <p:sp>
        <p:nvSpPr>
          <p:cNvPr id="12" name="TextBox 11"/>
          <p:cNvSpPr txBox="1"/>
          <p:nvPr/>
        </p:nvSpPr>
        <p:spPr>
          <a:xfrm>
            <a:off x="5218521" y="6088559"/>
            <a:ext cx="3403111" cy="769441"/>
          </a:xfrm>
          <a:prstGeom prst="rect">
            <a:avLst/>
          </a:prstGeom>
          <a:solidFill>
            <a:schemeClr val="accent6">
              <a:lumMod val="40000"/>
              <a:lumOff val="60000"/>
            </a:schemeClr>
          </a:solidFill>
        </p:spPr>
        <p:txBody>
          <a:bodyPr wrap="none" rtlCol="0">
            <a:spAutoFit/>
          </a:bodyPr>
          <a:lstStyle/>
          <a:p>
            <a:r>
              <a:rPr lang="nb-NO" sz="4400" b="1" dirty="0"/>
              <a:t>EUDAIMONIA</a:t>
            </a:r>
          </a:p>
        </p:txBody>
      </p:sp>
    </p:spTree>
    <p:extLst>
      <p:ext uri="{BB962C8B-B14F-4D97-AF65-F5344CB8AC3E}">
        <p14:creationId xmlns:p14="http://schemas.microsoft.com/office/powerpoint/2010/main" val="31081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457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2" name="Rounded Rectangle 1"/>
          <p:cNvSpPr/>
          <p:nvPr/>
        </p:nvSpPr>
        <p:spPr>
          <a:xfrm>
            <a:off x="4931764" y="528709"/>
            <a:ext cx="4267200" cy="6324600"/>
          </a:xfrm>
          <a:prstGeom prst="roundRect">
            <a:avLst/>
          </a:prstGeom>
          <a:solidFill>
            <a:schemeClr val="accent5">
              <a:lumMod val="20000"/>
              <a:lumOff val="80000"/>
              <a:alpha val="84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chemeClr val="tx1"/>
                </a:solidFill>
              </a:rPr>
              <a:t>               Nysgjerrighet</a:t>
            </a:r>
          </a:p>
          <a:p>
            <a:endParaRPr lang="nb-NO" sz="3200" dirty="0">
              <a:solidFill>
                <a:schemeClr val="tx1"/>
              </a:solidFill>
            </a:endParaRPr>
          </a:p>
          <a:p>
            <a:r>
              <a:rPr lang="nb-NO" sz="3200" dirty="0">
                <a:solidFill>
                  <a:schemeClr val="tx1"/>
                </a:solidFill>
              </a:rPr>
              <a:t>Det ukjente eller nye</a:t>
            </a:r>
          </a:p>
          <a:p>
            <a:r>
              <a:rPr lang="nb-NO" sz="3200" dirty="0">
                <a:solidFill>
                  <a:schemeClr val="tx1"/>
                </a:solidFill>
              </a:rPr>
              <a:t>       Utfordring</a:t>
            </a:r>
          </a:p>
          <a:p>
            <a:r>
              <a:rPr lang="nb-NO" sz="3200" dirty="0">
                <a:solidFill>
                  <a:schemeClr val="tx1"/>
                </a:solidFill>
              </a:rPr>
              <a:t>                       </a:t>
            </a:r>
            <a:r>
              <a:rPr lang="nb-NO" sz="3200" b="1" dirty="0">
                <a:solidFill>
                  <a:srgbClr val="FF0000"/>
                </a:solidFill>
              </a:rPr>
              <a:t>Utforske</a:t>
            </a:r>
          </a:p>
          <a:p>
            <a:r>
              <a:rPr lang="nb-NO" sz="3200" dirty="0">
                <a:solidFill>
                  <a:schemeClr val="tx1"/>
                </a:solidFill>
              </a:rPr>
              <a:t>      Oppdage</a:t>
            </a:r>
          </a:p>
          <a:p>
            <a:r>
              <a:rPr lang="nb-NO" sz="3200" dirty="0">
                <a:solidFill>
                  <a:schemeClr val="tx1"/>
                </a:solidFill>
              </a:rPr>
              <a:t>Åpen                Endring</a:t>
            </a:r>
          </a:p>
          <a:p>
            <a:r>
              <a:rPr lang="nb-NO" sz="3200" dirty="0">
                <a:solidFill>
                  <a:schemeClr val="tx1"/>
                </a:solidFill>
              </a:rPr>
              <a:t>           Overraskelser</a:t>
            </a:r>
          </a:p>
          <a:p>
            <a:r>
              <a:rPr lang="nb-NO" sz="3200" dirty="0">
                <a:solidFill>
                  <a:schemeClr val="tx1"/>
                </a:solidFill>
              </a:rPr>
              <a:t>   Glemme seg bort</a:t>
            </a:r>
          </a:p>
        </p:txBody>
      </p:sp>
      <p:sp>
        <p:nvSpPr>
          <p:cNvPr id="12" name="TextBox 11"/>
          <p:cNvSpPr txBox="1"/>
          <p:nvPr/>
        </p:nvSpPr>
        <p:spPr>
          <a:xfrm>
            <a:off x="5218521" y="6088559"/>
            <a:ext cx="3403111" cy="769441"/>
          </a:xfrm>
          <a:prstGeom prst="rect">
            <a:avLst/>
          </a:prstGeom>
          <a:solidFill>
            <a:schemeClr val="accent6">
              <a:lumMod val="40000"/>
              <a:lumOff val="60000"/>
            </a:schemeClr>
          </a:solidFill>
        </p:spPr>
        <p:txBody>
          <a:bodyPr wrap="none" rtlCol="0">
            <a:spAutoFit/>
          </a:bodyPr>
          <a:lstStyle/>
          <a:p>
            <a:r>
              <a:rPr lang="nb-NO" sz="4400" b="1" dirty="0"/>
              <a:t>EUDAIMONIA</a:t>
            </a:r>
          </a:p>
        </p:txBody>
      </p:sp>
      <p:sp>
        <p:nvSpPr>
          <p:cNvPr id="8" name="Rounded Rectangle 7"/>
          <p:cNvSpPr/>
          <p:nvPr/>
        </p:nvSpPr>
        <p:spPr>
          <a:xfrm>
            <a:off x="352699" y="714186"/>
            <a:ext cx="3810000" cy="6324600"/>
          </a:xfrm>
          <a:prstGeom prst="roundRect">
            <a:avLst/>
          </a:prstGeom>
          <a:solidFill>
            <a:schemeClr val="accent5">
              <a:lumMod val="20000"/>
              <a:lumOff val="80000"/>
              <a:alpha val="84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3200" dirty="0">
                <a:solidFill>
                  <a:schemeClr val="tx1"/>
                </a:solidFill>
              </a:rPr>
              <a:t>Kjent</a:t>
            </a:r>
          </a:p>
          <a:p>
            <a:r>
              <a:rPr lang="nb-NO" sz="3200" dirty="0">
                <a:solidFill>
                  <a:schemeClr val="tx1"/>
                </a:solidFill>
              </a:rPr>
              <a:t>                        Lett</a:t>
            </a:r>
          </a:p>
          <a:p>
            <a:r>
              <a:rPr lang="nb-NO" sz="3200" dirty="0">
                <a:solidFill>
                  <a:schemeClr val="tx1"/>
                </a:solidFill>
              </a:rPr>
              <a:t>         Glede</a:t>
            </a:r>
          </a:p>
          <a:p>
            <a:r>
              <a:rPr lang="nb-NO" sz="3200" dirty="0">
                <a:solidFill>
                  <a:schemeClr val="tx1"/>
                </a:solidFill>
              </a:rPr>
              <a:t>                 Tilfreds</a:t>
            </a:r>
          </a:p>
          <a:p>
            <a:r>
              <a:rPr lang="nb-NO" sz="3200" dirty="0">
                <a:solidFill>
                  <a:schemeClr val="tx1"/>
                </a:solidFill>
              </a:rPr>
              <a:t>Nyte      Stabilitet</a:t>
            </a:r>
          </a:p>
          <a:p>
            <a:r>
              <a:rPr lang="nb-NO" sz="3200" dirty="0">
                <a:solidFill>
                  <a:schemeClr val="tx1"/>
                </a:solidFill>
              </a:rPr>
              <a:t>                      Like</a:t>
            </a:r>
          </a:p>
          <a:p>
            <a:r>
              <a:rPr lang="nb-NO" sz="3200" dirty="0">
                <a:solidFill>
                  <a:schemeClr val="tx1"/>
                </a:solidFill>
              </a:rPr>
              <a:t>       Bekrefte</a:t>
            </a:r>
          </a:p>
          <a:p>
            <a:endParaRPr lang="nb-NO" sz="3200" dirty="0">
              <a:solidFill>
                <a:schemeClr val="tx1"/>
              </a:solidFill>
            </a:endParaRPr>
          </a:p>
          <a:p>
            <a:r>
              <a:rPr lang="nb-NO" sz="3200" dirty="0">
                <a:solidFill>
                  <a:schemeClr val="tx1"/>
                </a:solidFill>
              </a:rPr>
              <a:t>       </a:t>
            </a:r>
            <a:r>
              <a:rPr lang="nb-NO" sz="3200" dirty="0" err="1">
                <a:solidFill>
                  <a:schemeClr val="tx1"/>
                </a:solidFill>
              </a:rPr>
              <a:t>Thumbs</a:t>
            </a:r>
            <a:r>
              <a:rPr lang="nb-NO" sz="3200" dirty="0">
                <a:solidFill>
                  <a:schemeClr val="tx1"/>
                </a:solidFill>
              </a:rPr>
              <a:t> up</a:t>
            </a:r>
            <a:r>
              <a:rPr lang="nb-NO" dirty="0"/>
              <a:t> </a:t>
            </a:r>
          </a:p>
          <a:p>
            <a:pPr algn="ctr"/>
            <a:endParaRPr lang="nb-NO" dirty="0"/>
          </a:p>
        </p:txBody>
      </p:sp>
      <p:sp>
        <p:nvSpPr>
          <p:cNvPr id="7" name="TextBox 6"/>
          <p:cNvSpPr txBox="1"/>
          <p:nvPr/>
        </p:nvSpPr>
        <p:spPr>
          <a:xfrm>
            <a:off x="3229517" y="0"/>
            <a:ext cx="2684966" cy="1323439"/>
          </a:xfrm>
          <a:prstGeom prst="rect">
            <a:avLst/>
          </a:prstGeom>
          <a:solidFill>
            <a:schemeClr val="accent6">
              <a:lumMod val="40000"/>
              <a:lumOff val="60000"/>
            </a:schemeClr>
          </a:solidFill>
        </p:spPr>
        <p:txBody>
          <a:bodyPr wrap="none" rtlCol="0">
            <a:spAutoFit/>
          </a:bodyPr>
          <a:lstStyle/>
          <a:p>
            <a:r>
              <a:rPr lang="nb-NO" sz="8000" b="1" dirty="0"/>
              <a:t>LYKKE</a:t>
            </a:r>
          </a:p>
        </p:txBody>
      </p:sp>
      <p:sp>
        <p:nvSpPr>
          <p:cNvPr id="11" name="TextBox 10"/>
          <p:cNvSpPr txBox="1"/>
          <p:nvPr/>
        </p:nvSpPr>
        <p:spPr>
          <a:xfrm>
            <a:off x="1077175" y="6088559"/>
            <a:ext cx="2417650" cy="769441"/>
          </a:xfrm>
          <a:prstGeom prst="rect">
            <a:avLst/>
          </a:prstGeom>
          <a:solidFill>
            <a:schemeClr val="accent6">
              <a:lumMod val="40000"/>
              <a:lumOff val="60000"/>
            </a:schemeClr>
          </a:solidFill>
        </p:spPr>
        <p:txBody>
          <a:bodyPr wrap="none" rtlCol="0">
            <a:spAutoFit/>
          </a:bodyPr>
          <a:lstStyle/>
          <a:p>
            <a:r>
              <a:rPr lang="nb-NO" sz="4400" b="1" dirty="0"/>
              <a:t>HEDONIA</a:t>
            </a:r>
          </a:p>
        </p:txBody>
      </p:sp>
      <p:sp>
        <p:nvSpPr>
          <p:cNvPr id="14" name="TextBox 13"/>
          <p:cNvSpPr txBox="1"/>
          <p:nvPr/>
        </p:nvSpPr>
        <p:spPr>
          <a:xfrm>
            <a:off x="0" y="0"/>
            <a:ext cx="9143999" cy="1323439"/>
          </a:xfrm>
          <a:prstGeom prst="rect">
            <a:avLst/>
          </a:prstGeom>
          <a:solidFill>
            <a:schemeClr val="accent6">
              <a:lumMod val="40000"/>
              <a:lumOff val="60000"/>
            </a:schemeClr>
          </a:solidFill>
        </p:spPr>
        <p:txBody>
          <a:bodyPr wrap="square" rtlCol="0">
            <a:spAutoFit/>
          </a:bodyPr>
          <a:lstStyle/>
          <a:p>
            <a:pPr algn="ctr"/>
            <a:r>
              <a:rPr lang="nb-NO" sz="8000" b="1" dirty="0"/>
              <a:t>LYKKE OPPLEVELSER</a:t>
            </a:r>
          </a:p>
        </p:txBody>
      </p:sp>
      <p:sp>
        <p:nvSpPr>
          <p:cNvPr id="3" name="Donut 2"/>
          <p:cNvSpPr/>
          <p:nvPr/>
        </p:nvSpPr>
        <p:spPr>
          <a:xfrm>
            <a:off x="4742121" y="1323439"/>
            <a:ext cx="4297378" cy="5529870"/>
          </a:xfrm>
          <a:prstGeom prst="donut">
            <a:avLst>
              <a:gd name="adj" fmla="val 2278"/>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31064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4918">
            <a:off x="-896103" y="244377"/>
            <a:ext cx="8229600" cy="7848600"/>
          </a:xfrm>
          <a:prstGeom prst="rect">
            <a:avLst/>
          </a:prstGeom>
        </p:spPr>
      </p:pic>
      <p:sp>
        <p:nvSpPr>
          <p:cNvPr id="5" name="TextBox 4"/>
          <p:cNvSpPr txBox="1"/>
          <p:nvPr/>
        </p:nvSpPr>
        <p:spPr>
          <a:xfrm rot="694918">
            <a:off x="1121633" y="2361215"/>
            <a:ext cx="4953740" cy="707886"/>
          </a:xfrm>
          <a:prstGeom prst="rect">
            <a:avLst/>
          </a:prstGeom>
          <a:noFill/>
        </p:spPr>
        <p:txBody>
          <a:bodyPr wrap="square" rtlCol="0">
            <a:spAutoFit/>
          </a:bodyPr>
          <a:lstStyle/>
          <a:p>
            <a:r>
              <a:rPr lang="nb-NO" sz="4000" dirty="0" err="1">
                <a:latin typeface="Freestyle Script" panose="030804020302050B0404" pitchFamily="66" charset="0"/>
              </a:rPr>
              <a:t>Find</a:t>
            </a:r>
            <a:r>
              <a:rPr lang="nb-NO" sz="4000" dirty="0">
                <a:latin typeface="Freestyle Script" panose="030804020302050B0404" pitchFamily="66" charset="0"/>
              </a:rPr>
              <a:t> </a:t>
            </a:r>
            <a:r>
              <a:rPr lang="nb-NO" sz="4000" dirty="0" err="1">
                <a:latin typeface="Freestyle Script" panose="030804020302050B0404" pitchFamily="66" charset="0"/>
              </a:rPr>
              <a:t>yourself</a:t>
            </a:r>
            <a:r>
              <a:rPr lang="nb-NO" sz="4000" dirty="0">
                <a:latin typeface="Freestyle Script" panose="030804020302050B0404" pitchFamily="66" charset="0"/>
              </a:rPr>
              <a:t> in </a:t>
            </a:r>
            <a:r>
              <a:rPr lang="nb-NO" sz="4000" dirty="0" err="1">
                <a:latin typeface="Freestyle Script" panose="030804020302050B0404" pitchFamily="66" charset="0"/>
              </a:rPr>
              <a:t>the</a:t>
            </a:r>
            <a:r>
              <a:rPr lang="nb-NO" sz="4000" dirty="0">
                <a:latin typeface="Freestyle Script" panose="030804020302050B0404" pitchFamily="66" charset="0"/>
              </a:rPr>
              <a:t> </a:t>
            </a:r>
            <a:r>
              <a:rPr lang="nb-NO" sz="4000" b="1" dirty="0">
                <a:latin typeface="Freestyle Script" panose="030804020302050B0404" pitchFamily="66" charset="0"/>
              </a:rPr>
              <a:t>High North</a:t>
            </a:r>
          </a:p>
        </p:txBody>
      </p:sp>
      <p:sp>
        <p:nvSpPr>
          <p:cNvPr id="6" name="TextBox 5"/>
          <p:cNvSpPr txBox="1"/>
          <p:nvPr/>
        </p:nvSpPr>
        <p:spPr>
          <a:xfrm rot="694918">
            <a:off x="825233" y="3075827"/>
            <a:ext cx="5033639" cy="707886"/>
          </a:xfrm>
          <a:prstGeom prst="rect">
            <a:avLst/>
          </a:prstGeom>
          <a:noFill/>
        </p:spPr>
        <p:txBody>
          <a:bodyPr wrap="square" rtlCol="0">
            <a:spAutoFit/>
          </a:bodyPr>
          <a:lstStyle/>
          <a:p>
            <a:r>
              <a:rPr lang="nb-NO" sz="4000" dirty="0" err="1">
                <a:latin typeface="Freestyle Script" panose="030804020302050B0404" pitchFamily="66" charset="0"/>
              </a:rPr>
              <a:t>Find</a:t>
            </a:r>
            <a:r>
              <a:rPr lang="nb-NO" sz="4000" dirty="0">
                <a:latin typeface="Freestyle Script" panose="030804020302050B0404" pitchFamily="66" charset="0"/>
              </a:rPr>
              <a:t> </a:t>
            </a:r>
            <a:r>
              <a:rPr lang="nb-NO" sz="4000" b="1" dirty="0" err="1">
                <a:latin typeface="Freestyle Script" panose="030804020302050B0404" pitchFamily="66" charset="0"/>
              </a:rPr>
              <a:t>yourself</a:t>
            </a:r>
            <a:r>
              <a:rPr lang="nb-NO" sz="4000" dirty="0">
                <a:latin typeface="Freestyle Script" panose="030804020302050B0404" pitchFamily="66" charset="0"/>
              </a:rPr>
              <a:t> in </a:t>
            </a:r>
            <a:r>
              <a:rPr lang="nb-NO" sz="4000" dirty="0" err="1">
                <a:latin typeface="Freestyle Script" panose="030804020302050B0404" pitchFamily="66" charset="0"/>
              </a:rPr>
              <a:t>the</a:t>
            </a:r>
            <a:r>
              <a:rPr lang="nb-NO" sz="4000" dirty="0">
                <a:latin typeface="Freestyle Script" panose="030804020302050B0404" pitchFamily="66" charset="0"/>
              </a:rPr>
              <a:t> High North</a:t>
            </a:r>
          </a:p>
        </p:txBody>
      </p:sp>
      <p:sp>
        <p:nvSpPr>
          <p:cNvPr id="7" name="TextBox 6"/>
          <p:cNvSpPr txBox="1"/>
          <p:nvPr/>
        </p:nvSpPr>
        <p:spPr>
          <a:xfrm rot="694918">
            <a:off x="709319" y="3746015"/>
            <a:ext cx="4394447" cy="707886"/>
          </a:xfrm>
          <a:prstGeom prst="rect">
            <a:avLst/>
          </a:prstGeom>
          <a:noFill/>
        </p:spPr>
        <p:txBody>
          <a:bodyPr wrap="square" rtlCol="0">
            <a:spAutoFit/>
          </a:bodyPr>
          <a:lstStyle/>
          <a:p>
            <a:r>
              <a:rPr lang="nb-NO" sz="4000" dirty="0">
                <a:latin typeface="Freestyle Script" panose="030804020302050B0404" pitchFamily="66" charset="0"/>
              </a:rPr>
              <a:t>Fall in love</a:t>
            </a:r>
          </a:p>
        </p:txBody>
      </p:sp>
      <p:sp>
        <p:nvSpPr>
          <p:cNvPr id="8" name="TextBox 7"/>
          <p:cNvSpPr txBox="1"/>
          <p:nvPr/>
        </p:nvSpPr>
        <p:spPr>
          <a:xfrm rot="694918">
            <a:off x="582721" y="4363738"/>
            <a:ext cx="4394447" cy="707886"/>
          </a:xfrm>
          <a:prstGeom prst="rect">
            <a:avLst/>
          </a:prstGeom>
          <a:noFill/>
        </p:spPr>
        <p:txBody>
          <a:bodyPr wrap="square" rtlCol="0">
            <a:spAutoFit/>
          </a:bodyPr>
          <a:lstStyle/>
          <a:p>
            <a:r>
              <a:rPr lang="nb-NO" sz="4000" dirty="0" err="1">
                <a:latin typeface="Freestyle Script" panose="030804020302050B0404" pitchFamily="66" charset="0"/>
              </a:rPr>
              <a:t>Come</a:t>
            </a:r>
            <a:r>
              <a:rPr lang="nb-NO" sz="4000" dirty="0">
                <a:latin typeface="Freestyle Script" panose="030804020302050B0404" pitchFamily="66" charset="0"/>
              </a:rPr>
              <a:t> to </a:t>
            </a:r>
            <a:r>
              <a:rPr lang="nb-NO" sz="4000" dirty="0" err="1">
                <a:latin typeface="Freestyle Script" panose="030804020302050B0404" pitchFamily="66" charset="0"/>
              </a:rPr>
              <a:t>care</a:t>
            </a:r>
            <a:endParaRPr lang="nb-NO" sz="4000" dirty="0">
              <a:latin typeface="Freestyle Script" panose="030804020302050B0404" pitchFamily="66" charset="0"/>
            </a:endParaRPr>
          </a:p>
        </p:txBody>
      </p:sp>
      <p:sp>
        <p:nvSpPr>
          <p:cNvPr id="2" name="Title 1"/>
          <p:cNvSpPr>
            <a:spLocks noGrp="1"/>
          </p:cNvSpPr>
          <p:nvPr>
            <p:ph type="title"/>
          </p:nvPr>
        </p:nvSpPr>
        <p:spPr/>
        <p:txBody>
          <a:bodyPr/>
          <a:lstStyle/>
          <a:p>
            <a:r>
              <a:rPr lang="nb-NO" dirty="0"/>
              <a:t>Spørsmålene våre</a:t>
            </a:r>
          </a:p>
        </p:txBody>
      </p:sp>
      <p:sp>
        <p:nvSpPr>
          <p:cNvPr id="11" name="Oval 10"/>
          <p:cNvSpPr/>
          <p:nvPr/>
        </p:nvSpPr>
        <p:spPr>
          <a:xfrm>
            <a:off x="6183863" y="3505200"/>
            <a:ext cx="1846306" cy="1887093"/>
          </a:xfrm>
          <a:prstGeom prst="ellipse">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EMOSJON</a:t>
            </a:r>
          </a:p>
          <a:p>
            <a:pPr algn="ctr"/>
            <a:endParaRPr lang="nb-NO" dirty="0"/>
          </a:p>
          <a:p>
            <a:pPr algn="ctr"/>
            <a:endParaRPr lang="nb-NO" dirty="0"/>
          </a:p>
          <a:p>
            <a:pPr algn="ctr"/>
            <a:endParaRPr lang="nb-NO" dirty="0"/>
          </a:p>
        </p:txBody>
      </p:sp>
      <p:sp>
        <p:nvSpPr>
          <p:cNvPr id="12" name="Oval 11"/>
          <p:cNvSpPr/>
          <p:nvPr/>
        </p:nvSpPr>
        <p:spPr>
          <a:xfrm>
            <a:off x="6981013" y="4226009"/>
            <a:ext cx="1871773" cy="1761388"/>
          </a:xfrm>
          <a:prstGeom prst="ellipse">
            <a:avLst/>
          </a:prstGeom>
          <a:solidFill>
            <a:schemeClr val="accent6">
              <a:lumMod val="60000"/>
              <a:lumOff val="4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KOGNISJON</a:t>
            </a:r>
          </a:p>
          <a:p>
            <a:pPr algn="ctr"/>
            <a:endParaRPr lang="nb-NO" dirty="0">
              <a:solidFill>
                <a:schemeClr val="tx1"/>
              </a:solidFill>
            </a:endParaRPr>
          </a:p>
          <a:p>
            <a:pPr algn="ctr"/>
            <a:endParaRPr lang="nb-NO" dirty="0">
              <a:solidFill>
                <a:schemeClr val="tx1"/>
              </a:solidFill>
            </a:endParaRPr>
          </a:p>
          <a:p>
            <a:pPr algn="ctr"/>
            <a:endParaRPr lang="nb-NO" dirty="0">
              <a:solidFill>
                <a:schemeClr val="tx1"/>
              </a:solidFill>
            </a:endParaRPr>
          </a:p>
        </p:txBody>
      </p:sp>
      <p:sp>
        <p:nvSpPr>
          <p:cNvPr id="13" name="Oval 12"/>
          <p:cNvSpPr/>
          <p:nvPr/>
        </p:nvSpPr>
        <p:spPr>
          <a:xfrm>
            <a:off x="5927238" y="4741458"/>
            <a:ext cx="1942465" cy="1810555"/>
          </a:xfrm>
          <a:prstGeom prst="ellipse">
            <a:avLst/>
          </a:prstGeom>
          <a:solidFill>
            <a:schemeClr val="accent3">
              <a:lumMod val="40000"/>
              <a:lumOff val="6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endParaRPr>
          </a:p>
          <a:p>
            <a:pPr algn="ctr"/>
            <a:endParaRPr lang="nb-NO" dirty="0">
              <a:solidFill>
                <a:schemeClr val="tx1"/>
              </a:solidFill>
            </a:endParaRPr>
          </a:p>
          <a:p>
            <a:pPr algn="ctr"/>
            <a:endParaRPr lang="nb-NO" dirty="0">
              <a:solidFill>
                <a:schemeClr val="tx1"/>
              </a:solidFill>
            </a:endParaRPr>
          </a:p>
          <a:p>
            <a:pPr algn="ctr"/>
            <a:r>
              <a:rPr lang="nb-NO" dirty="0">
                <a:solidFill>
                  <a:schemeClr val="tx1"/>
                </a:solidFill>
              </a:rPr>
              <a:t>MÅLING</a:t>
            </a:r>
          </a:p>
          <a:p>
            <a:pPr algn="ctr"/>
            <a:endParaRPr lang="nb-NO" dirty="0">
              <a:solidFill>
                <a:schemeClr val="tx1"/>
              </a:solidFill>
            </a:endParaRPr>
          </a:p>
        </p:txBody>
      </p:sp>
      <p:sp>
        <p:nvSpPr>
          <p:cNvPr id="14" name="TextBox 13"/>
          <p:cNvSpPr txBox="1"/>
          <p:nvPr/>
        </p:nvSpPr>
        <p:spPr>
          <a:xfrm rot="694918">
            <a:off x="982803" y="2387672"/>
            <a:ext cx="4394447" cy="1323439"/>
          </a:xfrm>
          <a:prstGeom prst="rect">
            <a:avLst/>
          </a:prstGeom>
          <a:noFill/>
        </p:spPr>
        <p:txBody>
          <a:bodyPr wrap="square" rtlCol="0">
            <a:spAutoFit/>
          </a:bodyPr>
          <a:lstStyle/>
          <a:p>
            <a:r>
              <a:rPr lang="nb-NO" sz="4000" dirty="0">
                <a:latin typeface="Freestyle Script" panose="030804020302050B0404" pitchFamily="66" charset="0"/>
              </a:rPr>
              <a:t>High North: Be </a:t>
            </a:r>
            <a:r>
              <a:rPr lang="nb-NO" sz="4000" dirty="0" err="1">
                <a:latin typeface="Freestyle Script" panose="030804020302050B0404" pitchFamily="66" charset="0"/>
              </a:rPr>
              <a:t>there</a:t>
            </a:r>
            <a:r>
              <a:rPr lang="nb-NO" sz="4000" dirty="0">
                <a:latin typeface="Freestyle Script" panose="030804020302050B0404" pitchFamily="66" charset="0"/>
              </a:rPr>
              <a:t>!</a:t>
            </a:r>
          </a:p>
          <a:p>
            <a:r>
              <a:rPr lang="nb-NO" sz="4000" dirty="0" err="1">
                <a:latin typeface="Freestyle Script" panose="030804020302050B0404" pitchFamily="66" charset="0"/>
              </a:rPr>
              <a:t>Come</a:t>
            </a:r>
            <a:r>
              <a:rPr lang="nb-NO" sz="4000" dirty="0">
                <a:latin typeface="Freestyle Script" panose="030804020302050B0404" pitchFamily="66" charset="0"/>
              </a:rPr>
              <a:t> </a:t>
            </a:r>
            <a:r>
              <a:rPr lang="nb-NO" sz="4000" dirty="0" err="1">
                <a:latin typeface="Freestyle Script" panose="030804020302050B0404" pitchFamily="66" charset="0"/>
              </a:rPr>
              <a:t>open</a:t>
            </a:r>
            <a:r>
              <a:rPr lang="nb-NO" sz="4000" dirty="0">
                <a:latin typeface="Freestyle Script" panose="030804020302050B0404" pitchFamily="66" charset="0"/>
              </a:rPr>
              <a:t> to </a:t>
            </a:r>
            <a:r>
              <a:rPr lang="nb-NO" sz="4000" dirty="0" err="1">
                <a:latin typeface="Freestyle Script" panose="030804020302050B0404" pitchFamily="66" charset="0"/>
              </a:rPr>
              <a:t>discovery</a:t>
            </a:r>
            <a:endParaRPr lang="nb-NO" sz="4000" dirty="0">
              <a:latin typeface="Freestyle Script" panose="030804020302050B0404" pitchFamily="66" charset="0"/>
            </a:endParaRPr>
          </a:p>
        </p:txBody>
      </p:sp>
      <p:sp>
        <p:nvSpPr>
          <p:cNvPr id="10" name="Rectangular Callout 9"/>
          <p:cNvSpPr/>
          <p:nvPr/>
        </p:nvSpPr>
        <p:spPr>
          <a:xfrm rot="671160">
            <a:off x="7846118" y="2910096"/>
            <a:ext cx="1182606" cy="766005"/>
          </a:xfrm>
          <a:prstGeom prst="wedgeRectCallout">
            <a:avLst>
              <a:gd name="adj1" fmla="val -69153"/>
              <a:gd name="adj2" fmla="val 266657"/>
            </a:avLst>
          </a:prstGeom>
          <a:solidFill>
            <a:srgbClr val="FFC000">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INTERESSE</a:t>
            </a:r>
          </a:p>
        </p:txBody>
      </p:sp>
    </p:spTree>
    <p:extLst>
      <p:ext uri="{BB962C8B-B14F-4D97-AF65-F5344CB8AC3E}">
        <p14:creationId xmlns:p14="http://schemas.microsoft.com/office/powerpoint/2010/main" val="72682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2" grpId="0" animBg="1"/>
      <p:bldP spid="13" grpId="0" animBg="1"/>
      <p:bldP spid="14"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p:cNvSpPr/>
          <p:nvPr/>
        </p:nvSpPr>
        <p:spPr>
          <a:xfrm>
            <a:off x="0" y="748903"/>
            <a:ext cx="9144000" cy="5216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xtBox 1"/>
          <p:cNvSpPr txBox="1"/>
          <p:nvPr/>
        </p:nvSpPr>
        <p:spPr>
          <a:xfrm>
            <a:off x="2431508" y="2097547"/>
            <a:ext cx="1944216" cy="300082"/>
          </a:xfrm>
          <a:prstGeom prst="rect">
            <a:avLst/>
          </a:prstGeom>
          <a:noFill/>
        </p:spPr>
        <p:txBody>
          <a:bodyPr wrap="square" rtlCol="0">
            <a:spAutoFit/>
          </a:bodyPr>
          <a:lstStyle/>
          <a:p>
            <a:r>
              <a:rPr lang="nb-NO" sz="1350" dirty="0"/>
              <a:t>Cruises and </a:t>
            </a:r>
            <a:r>
              <a:rPr lang="nb-NO" sz="1350" dirty="0" err="1"/>
              <a:t>Destinations</a:t>
            </a:r>
            <a:endParaRPr lang="nb-NO" sz="1350" dirty="0"/>
          </a:p>
        </p:txBody>
      </p:sp>
      <p:sp>
        <p:nvSpPr>
          <p:cNvPr id="3" name="TextBox 2"/>
          <p:cNvSpPr txBox="1"/>
          <p:nvPr/>
        </p:nvSpPr>
        <p:spPr>
          <a:xfrm>
            <a:off x="2431508" y="3650779"/>
            <a:ext cx="1944216" cy="300082"/>
          </a:xfrm>
          <a:prstGeom prst="rect">
            <a:avLst/>
          </a:prstGeom>
          <a:noFill/>
        </p:spPr>
        <p:txBody>
          <a:bodyPr wrap="square" rtlCol="0">
            <a:spAutoFit/>
          </a:bodyPr>
          <a:lstStyle/>
          <a:p>
            <a:r>
              <a:rPr lang="nb-NO" sz="1350" dirty="0"/>
              <a:t>Art </a:t>
            </a:r>
            <a:r>
              <a:rPr lang="nb-NO" sz="1350" dirty="0" err="1"/>
              <a:t>Exhibits</a:t>
            </a:r>
            <a:endParaRPr lang="nb-NO" sz="1350" dirty="0"/>
          </a:p>
        </p:txBody>
      </p:sp>
      <p:sp>
        <p:nvSpPr>
          <p:cNvPr id="4" name="TextBox 3"/>
          <p:cNvSpPr txBox="1"/>
          <p:nvPr/>
        </p:nvSpPr>
        <p:spPr>
          <a:xfrm>
            <a:off x="2404665" y="5445919"/>
            <a:ext cx="1944216" cy="300082"/>
          </a:xfrm>
          <a:prstGeom prst="rect">
            <a:avLst/>
          </a:prstGeom>
          <a:noFill/>
        </p:spPr>
        <p:txBody>
          <a:bodyPr wrap="square" rtlCol="0">
            <a:spAutoFit/>
          </a:bodyPr>
          <a:lstStyle/>
          <a:p>
            <a:r>
              <a:rPr lang="nb-NO" sz="1350" dirty="0" err="1"/>
              <a:t>Experiences</a:t>
            </a:r>
            <a:r>
              <a:rPr lang="nb-NO" sz="1350" dirty="0"/>
              <a:t> over Time</a:t>
            </a:r>
          </a:p>
        </p:txBody>
      </p:sp>
      <p:sp>
        <p:nvSpPr>
          <p:cNvPr id="5" name="TextBox 4"/>
          <p:cNvSpPr txBox="1"/>
          <p:nvPr/>
        </p:nvSpPr>
        <p:spPr>
          <a:xfrm>
            <a:off x="7022018" y="2097547"/>
            <a:ext cx="1944216" cy="300082"/>
          </a:xfrm>
          <a:prstGeom prst="rect">
            <a:avLst/>
          </a:prstGeom>
          <a:noFill/>
        </p:spPr>
        <p:txBody>
          <a:bodyPr wrap="square" rtlCol="0">
            <a:spAutoFit/>
          </a:bodyPr>
          <a:lstStyle/>
          <a:p>
            <a:pPr algn="r"/>
            <a:r>
              <a:rPr lang="nb-NO" sz="1350" dirty="0" err="1"/>
              <a:t>Outdoor</a:t>
            </a:r>
            <a:r>
              <a:rPr lang="nb-NO" sz="1350" dirty="0"/>
              <a:t> Adventure</a:t>
            </a:r>
          </a:p>
        </p:txBody>
      </p:sp>
      <p:sp>
        <p:nvSpPr>
          <p:cNvPr id="8" name="TextBox 7"/>
          <p:cNvSpPr txBox="1"/>
          <p:nvPr/>
        </p:nvSpPr>
        <p:spPr>
          <a:xfrm>
            <a:off x="4846895" y="2301056"/>
            <a:ext cx="1944216" cy="300082"/>
          </a:xfrm>
          <a:prstGeom prst="rect">
            <a:avLst/>
          </a:prstGeom>
          <a:noFill/>
          <a:ln>
            <a:solidFill>
              <a:schemeClr val="bg1"/>
            </a:solidFill>
          </a:ln>
        </p:spPr>
        <p:txBody>
          <a:bodyPr wrap="square" rtlCol="0">
            <a:spAutoFit/>
          </a:bodyPr>
          <a:lstStyle/>
          <a:p>
            <a:pPr algn="r"/>
            <a:r>
              <a:rPr lang="nb-NO" sz="1350" dirty="0"/>
              <a:t>Museums</a:t>
            </a:r>
          </a:p>
        </p:txBody>
      </p:sp>
      <p:pic>
        <p:nvPicPr>
          <p:cNvPr id="2050" name="Picture 2" descr="http://t2.gstatic.com/images?q=tbn:ANd9GcRDb020tlZs9_0XC2DjuvKU-a6Wk3w-OQd1axv5UWdzlsc5K-9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568" y="1071434"/>
            <a:ext cx="2016175" cy="10112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0.gstatic.com/images?q=tbn:ANd9GcSo56ec16UVQAk86Q2hoYo84J0kVQ-WyxM2AMXGMsuK5UqvA2OFB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774" y="963421"/>
            <a:ext cx="1793215" cy="134318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Kyrre Aas Hustad på ski Foto Audun Hetland.jpg"/>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sp>
        <p:nvSpPr>
          <p:cNvPr id="12" name="AutoShape 8" descr="Kyrre Aas Hustad på ski Foto Audun Hetland.jpg"/>
          <p:cNvSpPr>
            <a:spLocks noChangeAspect="1" noChangeArrowheads="1"/>
          </p:cNvSpPr>
          <p:nvPr/>
        </p:nvSpPr>
        <p:spPr bwMode="auto">
          <a:xfrm>
            <a:off x="1689202" y="132874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b-NO" sz="1350"/>
          </a:p>
        </p:txBody>
      </p:sp>
      <p:pic>
        <p:nvPicPr>
          <p:cNvPr id="2059" name="Picture 11" descr="https://encrypted-tbn0.gstatic.com/images?q=tbn:ANd9GcQ3Co5ZGSFUTr_H6jeyiOROfy0tpvT_gdSNYxg14RePuE2k6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521" y="2449876"/>
            <a:ext cx="929767" cy="118545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tda004\Pictures\Alaska Highway\DSC05488 - 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8649" y="2515093"/>
            <a:ext cx="1883581" cy="1412686"/>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tda004\Pictures\Svalbard klassetur -- Toves bilder\CIMG4721 - Copy (240x1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6847" y="4043714"/>
            <a:ext cx="1888877" cy="141665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tda004\Pictures\Visitor Studies Poster images\Kyrre Aas Hustad Foto Audun Hetlan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9688" y="989776"/>
            <a:ext cx="1668330" cy="11077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0417" y="2611373"/>
            <a:ext cx="3257102" cy="1242916"/>
          </a:xfrm>
          <a:prstGeom prst="rect">
            <a:avLst/>
          </a:prstGeom>
        </p:spPr>
      </p:pic>
      <p:grpSp>
        <p:nvGrpSpPr>
          <p:cNvPr id="15" name="Group 14"/>
          <p:cNvGrpSpPr/>
          <p:nvPr/>
        </p:nvGrpSpPr>
        <p:grpSpPr>
          <a:xfrm>
            <a:off x="7044168" y="4264756"/>
            <a:ext cx="1922066" cy="1480035"/>
            <a:chOff x="3045074" y="4681855"/>
            <a:chExt cx="2562754" cy="1973380"/>
          </a:xfrm>
        </p:grpSpPr>
        <p:sp>
          <p:nvSpPr>
            <p:cNvPr id="10" name="TextBox 9"/>
            <p:cNvSpPr txBox="1"/>
            <p:nvPr/>
          </p:nvSpPr>
          <p:spPr>
            <a:xfrm>
              <a:off x="3681383" y="6255126"/>
              <a:ext cx="1926445" cy="400109"/>
            </a:xfrm>
            <a:prstGeom prst="rect">
              <a:avLst/>
            </a:prstGeom>
            <a:noFill/>
          </p:spPr>
          <p:txBody>
            <a:bodyPr wrap="square" rtlCol="0">
              <a:spAutoFit/>
            </a:bodyPr>
            <a:lstStyle/>
            <a:p>
              <a:pPr algn="r"/>
              <a:r>
                <a:rPr lang="nb-NO" sz="1350" dirty="0" err="1"/>
                <a:t>Discourse</a:t>
              </a:r>
              <a:endParaRPr lang="nb-NO" sz="1350" dirty="0"/>
            </a:p>
          </p:txBody>
        </p:sp>
        <p:pic>
          <p:nvPicPr>
            <p:cNvPr id="2069" name="Picture 21" descr="https://encrypted-tbn1.gstatic.com/images?q=tbn:ANd9GcRJPQn3yJ1nh3xHBJnJjjlgKL5_Ney4Fv87aOum0c58I9F4qe3CK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5074" y="4968235"/>
              <a:ext cx="1400084" cy="11877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8799" y="4681855"/>
              <a:ext cx="988075" cy="1584214"/>
            </a:xfrm>
            <a:prstGeom prst="rect">
              <a:avLst/>
            </a:prstGeom>
          </p:spPr>
        </p:pic>
      </p:grpSp>
      <p:grpSp>
        <p:nvGrpSpPr>
          <p:cNvPr id="16" name="Group 15"/>
          <p:cNvGrpSpPr/>
          <p:nvPr/>
        </p:nvGrpSpPr>
        <p:grpSpPr>
          <a:xfrm>
            <a:off x="4615303" y="4154572"/>
            <a:ext cx="2262215" cy="1810869"/>
            <a:chOff x="6012159" y="4419600"/>
            <a:chExt cx="2961593" cy="2562304"/>
          </a:xfrm>
        </p:grpSpPr>
        <p:grpSp>
          <p:nvGrpSpPr>
            <p:cNvPr id="14" name="Group 13"/>
            <p:cNvGrpSpPr/>
            <p:nvPr/>
          </p:nvGrpSpPr>
          <p:grpSpPr>
            <a:xfrm>
              <a:off x="6012159" y="4419600"/>
              <a:ext cx="2961593" cy="2562304"/>
              <a:chOff x="6538084" y="4284783"/>
              <a:chExt cx="2936497" cy="2314181"/>
            </a:xfrm>
          </p:grpSpPr>
          <p:pic>
            <p:nvPicPr>
              <p:cNvPr id="2071" name="Picture 23" descr="http://www.yournewlooks.co.uk/wp-content/uploads/2011/06/measuring-tools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9621" y="4284783"/>
                <a:ext cx="2304960" cy="2314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8084" y="4488126"/>
                <a:ext cx="1176033" cy="849086"/>
              </a:xfrm>
              <a:prstGeom prst="rect">
                <a:avLst/>
              </a:prstGeom>
            </p:spPr>
          </p:pic>
        </p:grpSp>
        <p:sp>
          <p:nvSpPr>
            <p:cNvPr id="25" name="TextBox 24"/>
            <p:cNvSpPr txBox="1"/>
            <p:nvPr/>
          </p:nvSpPr>
          <p:spPr>
            <a:xfrm>
              <a:off x="6372201" y="6156013"/>
              <a:ext cx="2592288" cy="424603"/>
            </a:xfrm>
            <a:prstGeom prst="rect">
              <a:avLst/>
            </a:prstGeom>
            <a:noFill/>
          </p:spPr>
          <p:txBody>
            <a:bodyPr wrap="square" rtlCol="0">
              <a:spAutoFit/>
            </a:bodyPr>
            <a:lstStyle/>
            <a:p>
              <a:pPr algn="r"/>
              <a:r>
                <a:rPr lang="nb-NO" sz="1350" dirty="0" err="1"/>
                <a:t>Measurement</a:t>
              </a:r>
              <a:endParaRPr lang="nb-NO" sz="1350" dirty="0"/>
            </a:p>
          </p:txBody>
        </p:sp>
      </p:grpSp>
      <p:sp>
        <p:nvSpPr>
          <p:cNvPr id="26" name="TextBox 25"/>
          <p:cNvSpPr txBox="1"/>
          <p:nvPr/>
        </p:nvSpPr>
        <p:spPr>
          <a:xfrm>
            <a:off x="7022018" y="3933751"/>
            <a:ext cx="1944216" cy="300082"/>
          </a:xfrm>
          <a:prstGeom prst="rect">
            <a:avLst/>
          </a:prstGeom>
          <a:noFill/>
        </p:spPr>
        <p:txBody>
          <a:bodyPr wrap="square" rtlCol="0">
            <a:spAutoFit/>
          </a:bodyPr>
          <a:lstStyle/>
          <a:p>
            <a:pPr algn="r"/>
            <a:r>
              <a:rPr lang="nb-NO" sz="1350" dirty="0"/>
              <a:t>Landscapes</a:t>
            </a:r>
          </a:p>
        </p:txBody>
      </p:sp>
      <p:sp>
        <p:nvSpPr>
          <p:cNvPr id="9" name="TextBox 8"/>
          <p:cNvSpPr txBox="1"/>
          <p:nvPr/>
        </p:nvSpPr>
        <p:spPr>
          <a:xfrm>
            <a:off x="4895210" y="3915691"/>
            <a:ext cx="1944216" cy="300082"/>
          </a:xfrm>
          <a:prstGeom prst="rect">
            <a:avLst/>
          </a:prstGeom>
          <a:noFill/>
        </p:spPr>
        <p:txBody>
          <a:bodyPr wrap="square" rtlCol="0">
            <a:spAutoFit/>
          </a:bodyPr>
          <a:lstStyle/>
          <a:p>
            <a:pPr algn="r"/>
            <a:r>
              <a:rPr lang="nb-NO" sz="1350" dirty="0"/>
              <a:t>On </a:t>
            </a:r>
            <a:r>
              <a:rPr lang="nb-NO" sz="1350" dirty="0" err="1"/>
              <a:t>the</a:t>
            </a:r>
            <a:r>
              <a:rPr lang="nb-NO" sz="1350" dirty="0"/>
              <a:t> </a:t>
            </a:r>
            <a:r>
              <a:rPr lang="nb-NO" sz="1350" dirty="0" err="1"/>
              <a:t>road</a:t>
            </a:r>
            <a:endParaRPr lang="nb-NO" sz="1350" dirty="0"/>
          </a:p>
        </p:txBody>
      </p:sp>
      <p:pic>
        <p:nvPicPr>
          <p:cNvPr id="17" name="Picture 16"/>
          <p:cNvPicPr>
            <a:picLocks noChangeAspect="1"/>
          </p:cNvPicPr>
          <p:nvPr/>
        </p:nvPicPr>
        <p:blipFill>
          <a:blip r:embed="rId14"/>
          <a:stretch>
            <a:fillRect/>
          </a:stretch>
        </p:blipFill>
        <p:spPr>
          <a:xfrm>
            <a:off x="187624" y="4700387"/>
            <a:ext cx="2179433" cy="731840"/>
          </a:xfrm>
          <a:prstGeom prst="rect">
            <a:avLst/>
          </a:prstGeom>
        </p:spPr>
      </p:pic>
      <p:sp>
        <p:nvSpPr>
          <p:cNvPr id="28" name="TextBox 27"/>
          <p:cNvSpPr txBox="1"/>
          <p:nvPr/>
        </p:nvSpPr>
        <p:spPr>
          <a:xfrm>
            <a:off x="180548" y="5432227"/>
            <a:ext cx="1944216" cy="300082"/>
          </a:xfrm>
          <a:prstGeom prst="rect">
            <a:avLst/>
          </a:prstGeom>
          <a:noFill/>
        </p:spPr>
        <p:txBody>
          <a:bodyPr wrap="square" rtlCol="0">
            <a:spAutoFit/>
          </a:bodyPr>
          <a:lstStyle/>
          <a:p>
            <a:r>
              <a:rPr lang="nb-NO" sz="1350" dirty="0"/>
              <a:t>Space for </a:t>
            </a:r>
            <a:r>
              <a:rPr lang="nb-NO" sz="1350" dirty="0" err="1"/>
              <a:t>serendipity</a:t>
            </a:r>
            <a:endParaRPr lang="nb-NO" sz="1350" dirty="0"/>
          </a:p>
        </p:txBody>
      </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0167" y="977504"/>
            <a:ext cx="2104088" cy="3143143"/>
          </a:xfrm>
          <a:prstGeom prst="rect">
            <a:avLst/>
          </a:prstGeom>
        </p:spPr>
      </p:pic>
      <p:sp>
        <p:nvSpPr>
          <p:cNvPr id="30" name="TextBox 29"/>
          <p:cNvSpPr txBox="1"/>
          <p:nvPr/>
        </p:nvSpPr>
        <p:spPr>
          <a:xfrm>
            <a:off x="146028" y="4154572"/>
            <a:ext cx="2227306" cy="300082"/>
          </a:xfrm>
          <a:prstGeom prst="rect">
            <a:avLst/>
          </a:prstGeom>
          <a:noFill/>
        </p:spPr>
        <p:txBody>
          <a:bodyPr wrap="square" rtlCol="0">
            <a:spAutoFit/>
          </a:bodyPr>
          <a:lstStyle/>
          <a:p>
            <a:r>
              <a:rPr lang="nb-NO" sz="1350" dirty="0" err="1"/>
              <a:t>Where</a:t>
            </a:r>
            <a:r>
              <a:rPr lang="nb-NO" sz="1350" dirty="0"/>
              <a:t> </a:t>
            </a:r>
            <a:r>
              <a:rPr lang="nb-NO" sz="1350" dirty="0" err="1"/>
              <a:t>courage</a:t>
            </a:r>
            <a:r>
              <a:rPr lang="nb-NO" sz="1350" dirty="0"/>
              <a:t> </a:t>
            </a:r>
            <a:r>
              <a:rPr lang="nb-NO" sz="1350" dirty="0" err="1"/>
              <a:t>was</a:t>
            </a:r>
            <a:r>
              <a:rPr lang="nb-NO" sz="1350" dirty="0"/>
              <a:t> </a:t>
            </a:r>
            <a:r>
              <a:rPr lang="nb-NO" sz="1350" dirty="0" err="1"/>
              <a:t>needed</a:t>
            </a:r>
            <a:endParaRPr lang="nb-NO" sz="1350" dirty="0"/>
          </a:p>
        </p:txBody>
      </p:sp>
    </p:spTree>
    <p:extLst>
      <p:ext uri="{BB962C8B-B14F-4D97-AF65-F5344CB8AC3E}">
        <p14:creationId xmlns:p14="http://schemas.microsoft.com/office/powerpoint/2010/main" val="266600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Det vi lærte</a:t>
            </a:r>
          </a:p>
        </p:txBody>
      </p:sp>
      <p:sp>
        <p:nvSpPr>
          <p:cNvPr id="3" name="Content Placeholder 2"/>
          <p:cNvSpPr>
            <a:spLocks noGrp="1"/>
          </p:cNvSpPr>
          <p:nvPr>
            <p:ph idx="1"/>
          </p:nvPr>
        </p:nvSpPr>
        <p:spPr>
          <a:xfrm>
            <a:off x="457200" y="1524000"/>
            <a:ext cx="8229600" cy="5562600"/>
          </a:xfrm>
        </p:spPr>
        <p:txBody>
          <a:bodyPr>
            <a:normAutofit fontScale="92500" lnSpcReduction="20000"/>
          </a:bodyPr>
          <a:lstStyle/>
          <a:p>
            <a:pPr marL="0" indent="0">
              <a:buNone/>
            </a:pPr>
            <a:r>
              <a:rPr lang="nb-NO" sz="10000" dirty="0"/>
              <a:t>HVA</a:t>
            </a:r>
          </a:p>
          <a:p>
            <a:pPr marL="0" indent="0">
              <a:buNone/>
            </a:pPr>
            <a:r>
              <a:rPr lang="nb-NO" sz="10000" dirty="0"/>
              <a:t>HVORFOR</a:t>
            </a:r>
          </a:p>
          <a:p>
            <a:pPr marL="0" indent="0">
              <a:buNone/>
            </a:pPr>
            <a:r>
              <a:rPr lang="nb-NO" sz="10000" dirty="0"/>
              <a:t>HVORDAN</a:t>
            </a:r>
          </a:p>
          <a:p>
            <a:pPr marL="0" indent="0">
              <a:buNone/>
            </a:pPr>
            <a:r>
              <a:rPr lang="nb-NO" sz="10000" dirty="0"/>
              <a:t>NÅR</a:t>
            </a:r>
          </a:p>
          <a:p>
            <a:endParaRPr lang="nb-NO" dirty="0"/>
          </a:p>
        </p:txBody>
      </p:sp>
    </p:spTree>
    <p:extLst>
      <p:ext uri="{BB962C8B-B14F-4D97-AF65-F5344CB8AC3E}">
        <p14:creationId xmlns:p14="http://schemas.microsoft.com/office/powerpoint/2010/main" val="130599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752600"/>
            <a:ext cx="5715000" cy="8991600"/>
          </a:xfrm>
          <a:prstGeom prst="rect">
            <a:avLst/>
          </a:prstGeom>
        </p:spPr>
      </p:pic>
      <p:sp>
        <p:nvSpPr>
          <p:cNvPr id="8" name="Oval 7"/>
          <p:cNvSpPr/>
          <p:nvPr/>
        </p:nvSpPr>
        <p:spPr>
          <a:xfrm>
            <a:off x="5410200" y="152400"/>
            <a:ext cx="3276600" cy="3124200"/>
          </a:xfrm>
          <a:prstGeom prst="ellipse">
            <a:avLst/>
          </a:prstGeom>
          <a:blipFill>
            <a:blip r:embed="rId4"/>
            <a:stretch>
              <a:fillRect/>
            </a:stretch>
          </a:blip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685800" y="3733800"/>
            <a:ext cx="3200400" cy="3124200"/>
          </a:xfrm>
          <a:prstGeom prst="ellipse">
            <a:avLst/>
          </a:prstGeom>
          <a:blipFill>
            <a:blip r:embed="rId5"/>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85924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Skjermfremvisning (4:3)</PresentationFormat>
  <Paragraphs>220</Paragraphs>
  <Slides>16</Slides>
  <Notes>16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Calibri</vt:lpstr>
      <vt:lpstr>Freestyle Script</vt:lpstr>
      <vt:lpstr>Office Theme</vt:lpstr>
      <vt:lpstr>Psykologi er med på reisen:  Verdien av utforskende tanker, følelser og lyst</vt:lpstr>
      <vt:lpstr>Hvem vi er</vt:lpstr>
      <vt:lpstr>PowerPoint-presentasjon</vt:lpstr>
      <vt:lpstr>PowerPoint-presentasjon</vt:lpstr>
      <vt:lpstr>PowerPoint-presentasjon</vt:lpstr>
      <vt:lpstr>Spørsmålene våre</vt:lpstr>
      <vt:lpstr>PowerPoint-presentasjon</vt:lpstr>
      <vt:lpstr>Det vi lærte</vt:lpstr>
      <vt:lpstr>PowerPoint-presentasjon</vt:lpstr>
      <vt:lpstr>Verdi for norsk reiseliv</vt:lpstr>
      <vt:lpstr>PowerPoint-presentasjon</vt:lpstr>
      <vt:lpstr>Veien videre</vt:lpstr>
      <vt:lpstr>PowerPoint-presentasjon</vt:lpstr>
      <vt:lpstr>Tusen takk til NFR og Opplevelser i Nord  for denne flotte reisen sammen!</vt:lpstr>
      <vt:lpstr>Takk til alle som har vært med på WP 2.2 </vt:lpstr>
      <vt:lpstr>Referanser fins ved disse lenker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2012-08-24T00:53:15Z</dcterms:created>
  <dcterms:modified xsi:type="dcterms:W3CDTF">2017-05-18T12:18:50Z</dcterms:modified>
</cp:coreProperties>
</file>